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310" r:id="rId2"/>
    <p:sldId id="311" r:id="rId3"/>
    <p:sldId id="312" r:id="rId4"/>
    <p:sldId id="313" r:id="rId5"/>
    <p:sldId id="314" r:id="rId6"/>
    <p:sldId id="315" r:id="rId7"/>
    <p:sldId id="272" r:id="rId8"/>
    <p:sldId id="257" r:id="rId9"/>
    <p:sldId id="258" r:id="rId10"/>
    <p:sldId id="259" r:id="rId11"/>
    <p:sldId id="261" r:id="rId12"/>
    <p:sldId id="260" r:id="rId13"/>
    <p:sldId id="263" r:id="rId14"/>
    <p:sldId id="262" r:id="rId15"/>
    <p:sldId id="264" r:id="rId16"/>
    <p:sldId id="265" r:id="rId17"/>
    <p:sldId id="268" r:id="rId18"/>
    <p:sldId id="276" r:id="rId19"/>
    <p:sldId id="280" r:id="rId20"/>
    <p:sldId id="279" r:id="rId21"/>
    <p:sldId id="281" r:id="rId22"/>
    <p:sldId id="295" r:id="rId23"/>
    <p:sldId id="308" r:id="rId24"/>
    <p:sldId id="307" r:id="rId25"/>
    <p:sldId id="285" r:id="rId26"/>
    <p:sldId id="301" r:id="rId27"/>
    <p:sldId id="305" r:id="rId28"/>
    <p:sldId id="309" r:id="rId29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33"/>
    <a:srgbClr val="99FF33"/>
    <a:srgbClr val="66FF66"/>
    <a:srgbClr val="FF6699"/>
    <a:srgbClr val="33CC33"/>
    <a:srgbClr val="FF66CC"/>
    <a:srgbClr val="B2B2B2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9"/>
    <p:restoredTop sz="91429"/>
  </p:normalViewPr>
  <p:slideViewPr>
    <p:cSldViewPr>
      <p:cViewPr>
        <p:scale>
          <a:sx n="70" d="100"/>
          <a:sy n="70" d="100"/>
        </p:scale>
        <p:origin x="85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98226-4F39-4C1B-AE25-E52E9134B9DE}" type="datetimeFigureOut">
              <a:rPr lang="en-GB" smtClean="0"/>
              <a:pPr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F938A-A5D4-4CF9-BB30-E1469B21CB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49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75DF3-FE46-4452-9BE3-1516EEAF911B}" type="datetimeFigureOut">
              <a:rPr lang="en-GB" smtClean="0"/>
              <a:pPr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D62EF-1DE2-4A87-A17F-3AF8B93734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Trapezium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62EF-1DE2-4A87-A17F-3AF8B93734D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97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A0F99-D051-40C6-B6C2-7A1BB59E0148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EXTENSION - BLUE PAPER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C866C-8A7F-476F-9CFE-2AC8A822E225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00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EXTENSION - BLUE PAPER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C866C-8A7F-476F-9CFE-2AC8A822E225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0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2 pairs of parallel sides and all</a:t>
            </a:r>
            <a:r>
              <a:rPr lang="en-GB" baseline="0" dirty="0" smtClean="0"/>
              <a:t> </a:t>
            </a:r>
            <a:r>
              <a:rPr lang="en-GB" dirty="0" smtClean="0"/>
              <a:t>sides equal.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62EF-1DE2-4A87-A17F-3AF8B93734D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83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62EF-1DE2-4A87-A17F-3AF8B93734D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82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5AFCC-3E75-46DC-9FAD-0AC3908D285E}" type="slidenum">
              <a:rPr lang="en-GB"/>
              <a:pPr/>
              <a:t>19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1595" y="4722255"/>
            <a:ext cx="4957975" cy="4474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5AFCC-3E75-46DC-9FAD-0AC3908D285E}" type="slidenum">
              <a:rPr lang="en-GB"/>
              <a:pPr/>
              <a:t>20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1595" y="4722255"/>
            <a:ext cx="4957975" cy="4474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5AFCC-3E75-46DC-9FAD-0AC3908D285E}" type="slidenum">
              <a:rPr lang="en-GB"/>
              <a:pPr/>
              <a:t>21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1595" y="4722255"/>
            <a:ext cx="4957975" cy="4474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EXTENSION - BLUE PAPER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C866C-8A7F-476F-9CFE-2AC8A822E225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00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EXTENSION - BLUE PAPER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C866C-8A7F-476F-9CFE-2AC8A822E225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00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5AFCC-3E75-46DC-9FAD-0AC3908D285E}" type="slidenum">
              <a:rPr lang="en-GB"/>
              <a:pPr/>
              <a:t>24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1595" y="4722255"/>
            <a:ext cx="4957975" cy="4474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17B4EB7-411F-48BE-B353-3DE0941D4B1E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CBD0537E-0F05-49D0-8E73-C89690F16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83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CFCDCF0D-A4E8-45A4-8E6A-DC667D90FB7C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3611190-A29D-4BAD-B0A5-B9097A066A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8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CFAC19B-A911-4ECD-B54E-C331FBC2CE22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ED1EADBA-FF24-4000-B3BF-2903E3EB38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1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BDE59F2-7FB0-469C-8374-0B2BD8028EAA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4298687-475E-4553-9C45-F519C9B7A5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9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6BEE648-57F8-4F58-B412-E535B9584321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96ABD12-389F-4DA0-8A3C-C530A69D9E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05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9590153-D717-4F6B-A4BB-33468B5A7A15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9D1C4DFA-7F88-4C31-9FDA-F84C097649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0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6DCF3F1-2A0D-4354-9A56-3907FC144874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D6544BC-8167-460D-8595-6113336F59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52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91A4F905-B1B6-4077-B77A-968155070BDA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3266C01-F014-4AF9-82DD-8CC9BB2717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2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78AA91-B2D3-4557-BE90-92EC8DAAB89E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E2FA0392-0BD9-4626-9837-C2ABF11393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52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9201C17C-93F6-437B-820A-AD2284315ED5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E73B814A-BC49-4E41-AB2F-B722861830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72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9DB83E9-5CA9-4F46-BFF8-E65B3FE0D038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91CD9C3D-B960-4711-A309-9B8CD0C56A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3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7466D1E-9E0A-41A4-B5B0-AE88694053D6}" type="datetimeFigureOut">
              <a:rPr lang="en-GB" smtClean="0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1BE0EAB-6562-43FD-AFF1-03DED5E19B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89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sz="5400" dirty="0" smtClean="0">
                <a:solidFill>
                  <a:schemeClr val="bg1"/>
                </a:solidFill>
              </a:rPr>
              <a:t>Quadrilaterals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7235577" y="260648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7EA1DB54-62B8-49DF-8544-5C0D86EE07DC}" type="datetime1">
              <a:rPr lang="en-GB">
                <a:solidFill>
                  <a:schemeClr val="bg1"/>
                </a:solidFill>
                <a:latin typeface="Calibri" pitchFamily="34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13/03/2020</a:t>
            </a:fld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3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How many angles are equal?</a:t>
            </a:r>
            <a:endParaRPr lang="en-GB" dirty="0"/>
          </a:p>
        </p:txBody>
      </p:sp>
      <p:sp>
        <p:nvSpPr>
          <p:cNvPr id="3" name="Freeform 7"/>
          <p:cNvSpPr>
            <a:spLocks/>
          </p:cNvSpPr>
          <p:nvPr/>
        </p:nvSpPr>
        <p:spPr bwMode="auto">
          <a:xfrm rot="10800000">
            <a:off x="2370659" y="1988839"/>
            <a:ext cx="4145557" cy="2376264"/>
          </a:xfrm>
          <a:custGeom>
            <a:avLst/>
            <a:gdLst>
              <a:gd name="T0" fmla="*/ 0 w 1859"/>
              <a:gd name="T1" fmla="*/ 771 h 771"/>
              <a:gd name="T2" fmla="*/ 1859 w 1859"/>
              <a:gd name="T3" fmla="*/ 771 h 771"/>
              <a:gd name="T4" fmla="*/ 1406 w 1859"/>
              <a:gd name="T5" fmla="*/ 0 h 771"/>
              <a:gd name="T6" fmla="*/ 272 w 1859"/>
              <a:gd name="T7" fmla="*/ 0 h 771"/>
              <a:gd name="T8" fmla="*/ 0 w 1859"/>
              <a:gd name="T9" fmla="*/ 771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9" h="771">
                <a:moveTo>
                  <a:pt x="0" y="771"/>
                </a:moveTo>
                <a:lnTo>
                  <a:pt x="1859" y="771"/>
                </a:lnTo>
                <a:lnTo>
                  <a:pt x="1406" y="0"/>
                </a:lnTo>
                <a:lnTo>
                  <a:pt x="272" y="0"/>
                </a:lnTo>
                <a:lnTo>
                  <a:pt x="0" y="771"/>
                </a:lnTo>
                <a:close/>
              </a:path>
            </a:pathLst>
          </a:custGeom>
          <a:solidFill>
            <a:srgbClr val="FF33CC"/>
          </a:solidFill>
          <a:ln w="38100" cmpd="sng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763688" y="5085184"/>
            <a:ext cx="1512168" cy="1015663"/>
          </a:xfrm>
          <a:prstGeom prst="rect">
            <a:avLst/>
          </a:prstGeom>
          <a:noFill/>
          <a:ln w="76200">
            <a:solidFill>
              <a:srgbClr val="66FF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5085184"/>
            <a:ext cx="1512168" cy="1015663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4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085184"/>
            <a:ext cx="1512168" cy="1015663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Q3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924345"/>
            <a:ext cx="19442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trapezoid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1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600" dirty="0" smtClean="0"/>
              <a:t>How many pairs of parallel sides does this shape have?</a:t>
            </a:r>
            <a:endParaRPr lang="en-GB" sz="3600" dirty="0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 rot="2040247">
            <a:off x="2049575" y="2153121"/>
            <a:ext cx="4608041" cy="2190898"/>
          </a:xfrm>
          <a:prstGeom prst="parallelogram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763688" y="5085184"/>
            <a:ext cx="1512168" cy="1015663"/>
          </a:xfrm>
          <a:prstGeom prst="rect">
            <a:avLst/>
          </a:prstGeom>
          <a:noFill/>
          <a:ln w="76200">
            <a:solidFill>
              <a:srgbClr val="66FF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5085184"/>
            <a:ext cx="1512168" cy="1015663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085184"/>
            <a:ext cx="1512168" cy="1015663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Q4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924345"/>
            <a:ext cx="252028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parallelogram</a:t>
            </a:r>
            <a:endParaRPr lang="en-GB" sz="32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180357" y="2348880"/>
            <a:ext cx="248317" cy="297882"/>
            <a:chOff x="5180357" y="2348880"/>
            <a:chExt cx="248317" cy="29788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404980" y="2348880"/>
              <a:ext cx="0" cy="297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180357" y="2636912"/>
              <a:ext cx="2483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7352395">
            <a:off x="5569907" y="4032512"/>
            <a:ext cx="336346" cy="369890"/>
            <a:chOff x="3155534" y="3645024"/>
            <a:chExt cx="336346" cy="369890"/>
          </a:xfrm>
        </p:grpSpPr>
        <p:grpSp>
          <p:nvGrpSpPr>
            <p:cNvPr id="27" name="Group 26"/>
            <p:cNvGrpSpPr/>
            <p:nvPr/>
          </p:nvGrpSpPr>
          <p:grpSpPr>
            <a:xfrm>
              <a:off x="3155534" y="3645024"/>
              <a:ext cx="248317" cy="297882"/>
              <a:chOff x="3155534" y="3645024"/>
              <a:chExt cx="248317" cy="297882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3380157" y="3645024"/>
                <a:ext cx="0" cy="2978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155534" y="3933056"/>
                <a:ext cx="2483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3243563" y="3717032"/>
              <a:ext cx="248317" cy="297882"/>
              <a:chOff x="3155534" y="3645024"/>
              <a:chExt cx="248317" cy="29788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3380157" y="3645024"/>
                <a:ext cx="0" cy="2978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155534" y="3933056"/>
                <a:ext cx="2483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/>
          <p:cNvGrpSpPr/>
          <p:nvPr/>
        </p:nvGrpSpPr>
        <p:grpSpPr>
          <a:xfrm rot="16200000">
            <a:off x="2675635" y="2116085"/>
            <a:ext cx="336346" cy="369890"/>
            <a:chOff x="3155534" y="3645024"/>
            <a:chExt cx="336346" cy="369890"/>
          </a:xfrm>
        </p:grpSpPr>
        <p:grpSp>
          <p:nvGrpSpPr>
            <p:cNvPr id="33" name="Group 32"/>
            <p:cNvGrpSpPr/>
            <p:nvPr/>
          </p:nvGrpSpPr>
          <p:grpSpPr>
            <a:xfrm>
              <a:off x="3155534" y="3645024"/>
              <a:ext cx="248317" cy="297882"/>
              <a:chOff x="3155534" y="3645024"/>
              <a:chExt cx="248317" cy="297882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3380157" y="3645024"/>
                <a:ext cx="0" cy="2978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155534" y="3933056"/>
                <a:ext cx="2483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3243563" y="3717032"/>
              <a:ext cx="248317" cy="297882"/>
              <a:chOff x="3155534" y="3645024"/>
              <a:chExt cx="248317" cy="297882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380157" y="3645024"/>
                <a:ext cx="0" cy="2978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155534" y="3933056"/>
                <a:ext cx="2483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3059832" y="3573016"/>
            <a:ext cx="248317" cy="297882"/>
            <a:chOff x="5180357" y="2348880"/>
            <a:chExt cx="248317" cy="297882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5404980" y="2348880"/>
              <a:ext cx="0" cy="297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180357" y="2636912"/>
              <a:ext cx="2483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937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How many lines of reflective symmetry does this rectangle have?</a:t>
            </a:r>
            <a:endParaRPr lang="en-GB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555776" y="1988840"/>
            <a:ext cx="3965550" cy="22322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763688" y="5085184"/>
            <a:ext cx="1512168" cy="1015663"/>
          </a:xfrm>
          <a:prstGeom prst="rect">
            <a:avLst/>
          </a:prstGeom>
          <a:noFill/>
          <a:ln w="76200">
            <a:solidFill>
              <a:srgbClr val="66FF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5085184"/>
            <a:ext cx="1512168" cy="1015663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085184"/>
            <a:ext cx="1512168" cy="1015663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Q5</a:t>
            </a:r>
            <a:endParaRPr lang="en-GB" b="1" dirty="0"/>
          </a:p>
        </p:txBody>
      </p:sp>
      <p:sp>
        <p:nvSpPr>
          <p:cNvPr id="9" name="Line 176"/>
          <p:cNvSpPr>
            <a:spLocks noChangeShapeType="1"/>
          </p:cNvSpPr>
          <p:nvPr/>
        </p:nvSpPr>
        <p:spPr bwMode="auto">
          <a:xfrm flipH="1">
            <a:off x="4550457" y="1700808"/>
            <a:ext cx="0" cy="28083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177"/>
          <p:cNvSpPr>
            <a:spLocks noChangeShapeType="1"/>
          </p:cNvSpPr>
          <p:nvPr/>
        </p:nvSpPr>
        <p:spPr bwMode="auto">
          <a:xfrm rot="5400000">
            <a:off x="4583940" y="596627"/>
            <a:ext cx="48127" cy="496855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08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Name this shape</a:t>
            </a:r>
            <a:endParaRPr lang="en-GB" dirty="0"/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auto">
          <a:xfrm>
            <a:off x="2627883" y="1916832"/>
            <a:ext cx="3600301" cy="2736304"/>
          </a:xfrm>
          <a:prstGeom prst="parallelogram">
            <a:avLst>
              <a:gd name="adj" fmla="val 33211"/>
            </a:avLst>
          </a:prstGeom>
          <a:solidFill>
            <a:srgbClr val="92D050"/>
          </a:solidFill>
          <a:ln w="3810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51520" y="5251847"/>
            <a:ext cx="3456384" cy="769441"/>
          </a:xfrm>
          <a:prstGeom prst="rect">
            <a:avLst/>
          </a:prstGeom>
          <a:noFill/>
          <a:ln w="76200">
            <a:solidFill>
              <a:srgbClr val="66FF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parallelogram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5251847"/>
            <a:ext cx="1512168" cy="769441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kite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5251847"/>
            <a:ext cx="2664296" cy="769441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rhombus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Q6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4884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600" dirty="0" smtClean="0"/>
              <a:t>How many lines of rotational symmetry does this shape have? 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5085184"/>
            <a:ext cx="1512168" cy="1015663"/>
          </a:xfrm>
          <a:prstGeom prst="rect">
            <a:avLst/>
          </a:prstGeom>
          <a:noFill/>
          <a:ln w="76200">
            <a:solidFill>
              <a:srgbClr val="66FF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5085184"/>
            <a:ext cx="1512168" cy="1015663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8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085184"/>
            <a:ext cx="1512168" cy="1015663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Q7</a:t>
            </a:r>
            <a:endParaRPr lang="en-GB" b="1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555776" y="1988840"/>
            <a:ext cx="3965550" cy="2232248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23528" y="3996353"/>
            <a:ext cx="187220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rectangle</a:t>
            </a:r>
            <a:endParaRPr lang="en-GB" sz="3200" dirty="0">
              <a:solidFill>
                <a:schemeClr val="bg1"/>
              </a:solidFill>
            </a:endParaRPr>
          </a:p>
        </p:txBody>
      </p: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3770684" y="2604107"/>
            <a:ext cx="1449388" cy="1001713"/>
            <a:chOff x="3988" y="2992"/>
            <a:chExt cx="913" cy="631"/>
          </a:xfrm>
        </p:grpSpPr>
        <p:sp>
          <p:nvSpPr>
            <p:cNvPr id="14" name="Oval 47"/>
            <p:cNvSpPr>
              <a:spLocks noChangeArrowheads="1"/>
            </p:cNvSpPr>
            <p:nvPr/>
          </p:nvSpPr>
          <p:spPr bwMode="auto">
            <a:xfrm>
              <a:off x="4658" y="319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Freeform 55"/>
            <p:cNvSpPr>
              <a:spLocks/>
            </p:cNvSpPr>
            <p:nvPr/>
          </p:nvSpPr>
          <p:spPr bwMode="auto">
            <a:xfrm>
              <a:off x="4486" y="2992"/>
              <a:ext cx="415" cy="413"/>
            </a:xfrm>
            <a:custGeom>
              <a:avLst/>
              <a:gdLst>
                <a:gd name="T0" fmla="*/ 0 w 543"/>
                <a:gd name="T1" fmla="*/ 274 h 541"/>
                <a:gd name="T2" fmla="*/ 3 w 543"/>
                <a:gd name="T3" fmla="*/ 231 h 541"/>
                <a:gd name="T4" fmla="*/ 16 w 543"/>
                <a:gd name="T5" fmla="*/ 171 h 541"/>
                <a:gd name="T6" fmla="*/ 43 w 543"/>
                <a:gd name="T7" fmla="*/ 123 h 541"/>
                <a:gd name="T8" fmla="*/ 91 w 543"/>
                <a:gd name="T9" fmla="*/ 69 h 541"/>
                <a:gd name="T10" fmla="*/ 156 w 543"/>
                <a:gd name="T11" fmla="*/ 24 h 541"/>
                <a:gd name="T12" fmla="*/ 261 w 543"/>
                <a:gd name="T13" fmla="*/ 1 h 541"/>
                <a:gd name="T14" fmla="*/ 373 w 543"/>
                <a:gd name="T15" fmla="*/ 19 h 541"/>
                <a:gd name="T16" fmla="*/ 469 w 543"/>
                <a:gd name="T17" fmla="*/ 90 h 541"/>
                <a:gd name="T18" fmla="*/ 522 w 543"/>
                <a:gd name="T19" fmla="*/ 178 h 541"/>
                <a:gd name="T20" fmla="*/ 540 w 543"/>
                <a:gd name="T21" fmla="*/ 283 h 541"/>
                <a:gd name="T22" fmla="*/ 505 w 543"/>
                <a:gd name="T23" fmla="*/ 405 h 541"/>
                <a:gd name="T24" fmla="*/ 424 w 543"/>
                <a:gd name="T25" fmla="*/ 493 h 541"/>
                <a:gd name="T26" fmla="*/ 343 w 543"/>
                <a:gd name="T27" fmla="*/ 532 h 541"/>
                <a:gd name="T28" fmla="*/ 270 w 543"/>
                <a:gd name="T29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541">
                  <a:moveTo>
                    <a:pt x="0" y="274"/>
                  </a:moveTo>
                  <a:cubicBezTo>
                    <a:pt x="0" y="261"/>
                    <a:pt x="0" y="248"/>
                    <a:pt x="3" y="231"/>
                  </a:cubicBezTo>
                  <a:cubicBezTo>
                    <a:pt x="6" y="214"/>
                    <a:pt x="9" y="189"/>
                    <a:pt x="16" y="171"/>
                  </a:cubicBezTo>
                  <a:cubicBezTo>
                    <a:pt x="23" y="153"/>
                    <a:pt x="30" y="140"/>
                    <a:pt x="43" y="123"/>
                  </a:cubicBezTo>
                  <a:cubicBezTo>
                    <a:pt x="56" y="106"/>
                    <a:pt x="72" y="85"/>
                    <a:pt x="91" y="69"/>
                  </a:cubicBezTo>
                  <a:cubicBezTo>
                    <a:pt x="110" y="53"/>
                    <a:pt x="128" y="35"/>
                    <a:pt x="156" y="24"/>
                  </a:cubicBezTo>
                  <a:cubicBezTo>
                    <a:pt x="184" y="13"/>
                    <a:pt x="225" y="2"/>
                    <a:pt x="261" y="1"/>
                  </a:cubicBezTo>
                  <a:cubicBezTo>
                    <a:pt x="297" y="0"/>
                    <a:pt x="338" y="4"/>
                    <a:pt x="373" y="19"/>
                  </a:cubicBezTo>
                  <a:cubicBezTo>
                    <a:pt x="408" y="34"/>
                    <a:pt x="444" y="64"/>
                    <a:pt x="469" y="90"/>
                  </a:cubicBezTo>
                  <a:cubicBezTo>
                    <a:pt x="494" y="116"/>
                    <a:pt x="510" y="146"/>
                    <a:pt x="522" y="178"/>
                  </a:cubicBezTo>
                  <a:cubicBezTo>
                    <a:pt x="534" y="210"/>
                    <a:pt x="543" y="245"/>
                    <a:pt x="540" y="283"/>
                  </a:cubicBezTo>
                  <a:cubicBezTo>
                    <a:pt x="537" y="321"/>
                    <a:pt x="524" y="370"/>
                    <a:pt x="505" y="405"/>
                  </a:cubicBezTo>
                  <a:cubicBezTo>
                    <a:pt x="486" y="440"/>
                    <a:pt x="451" y="472"/>
                    <a:pt x="424" y="493"/>
                  </a:cubicBezTo>
                  <a:cubicBezTo>
                    <a:pt x="397" y="514"/>
                    <a:pt x="369" y="524"/>
                    <a:pt x="343" y="532"/>
                  </a:cubicBezTo>
                  <a:cubicBezTo>
                    <a:pt x="317" y="540"/>
                    <a:pt x="293" y="540"/>
                    <a:pt x="270" y="541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3988" y="3392"/>
              <a:ext cx="8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/>
                <a:t>Order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813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Name this shape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Q8</a:t>
            </a:r>
            <a:endParaRPr lang="en-GB" b="1" dirty="0"/>
          </a:p>
        </p:txBody>
      </p:sp>
      <p:sp>
        <p:nvSpPr>
          <p:cNvPr id="8" name="Freeform 62"/>
          <p:cNvSpPr>
            <a:spLocks/>
          </p:cNvSpPr>
          <p:nvPr/>
        </p:nvSpPr>
        <p:spPr bwMode="auto">
          <a:xfrm>
            <a:off x="3421311" y="1772816"/>
            <a:ext cx="2230809" cy="2880320"/>
          </a:xfrm>
          <a:custGeom>
            <a:avLst/>
            <a:gdLst>
              <a:gd name="T0" fmla="*/ 997 w 997"/>
              <a:gd name="T1" fmla="*/ 1364 h 1365"/>
              <a:gd name="T2" fmla="*/ 993 w 997"/>
              <a:gd name="T3" fmla="*/ 0 h 1365"/>
              <a:gd name="T4" fmla="*/ 1 w 997"/>
              <a:gd name="T5" fmla="*/ 228 h 1365"/>
              <a:gd name="T6" fmla="*/ 0 w 997"/>
              <a:gd name="T7" fmla="*/ 1365 h 1365"/>
              <a:gd name="T8" fmla="*/ 997 w 997"/>
              <a:gd name="T9" fmla="*/ 1364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7" h="1365">
                <a:moveTo>
                  <a:pt x="997" y="1364"/>
                </a:moveTo>
                <a:lnTo>
                  <a:pt x="993" y="0"/>
                </a:lnTo>
                <a:lnTo>
                  <a:pt x="1" y="228"/>
                </a:lnTo>
                <a:lnTo>
                  <a:pt x="0" y="1365"/>
                </a:lnTo>
                <a:lnTo>
                  <a:pt x="997" y="1364"/>
                </a:lnTo>
                <a:close/>
              </a:path>
            </a:pathLst>
          </a:custGeom>
          <a:solidFill>
            <a:srgbClr val="B2B2B2"/>
          </a:solidFill>
          <a:ln w="38100" cmpd="sng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23528" y="5251847"/>
            <a:ext cx="2592288" cy="769441"/>
          </a:xfrm>
          <a:prstGeom prst="rect">
            <a:avLst/>
          </a:prstGeom>
          <a:noFill/>
          <a:ln w="76200">
            <a:solidFill>
              <a:srgbClr val="66FF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trapezoid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5251847"/>
            <a:ext cx="3384376" cy="769441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parallelogram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092280" y="5251847"/>
            <a:ext cx="1584176" cy="769441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kite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4040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dirty="0" smtClean="0"/>
              <a:t>Name this shape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Q9</a:t>
            </a:r>
            <a:endParaRPr lang="en-GB" b="1" dirty="0"/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2915418" y="1988841"/>
            <a:ext cx="3312766" cy="2303760"/>
          </a:xfrm>
          <a:custGeom>
            <a:avLst/>
            <a:gdLst>
              <a:gd name="T0" fmla="*/ 0 w 2223"/>
              <a:gd name="T1" fmla="*/ 1406 h 1406"/>
              <a:gd name="T2" fmla="*/ 2223 w 2223"/>
              <a:gd name="T3" fmla="*/ 1406 h 1406"/>
              <a:gd name="T4" fmla="*/ 1996 w 2223"/>
              <a:gd name="T5" fmla="*/ 362 h 1406"/>
              <a:gd name="T6" fmla="*/ 454 w 2223"/>
              <a:gd name="T7" fmla="*/ 0 h 1406"/>
              <a:gd name="T8" fmla="*/ 0 w 2223"/>
              <a:gd name="T9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3" h="1406">
                <a:moveTo>
                  <a:pt x="0" y="1406"/>
                </a:moveTo>
                <a:lnTo>
                  <a:pt x="2223" y="1406"/>
                </a:lnTo>
                <a:lnTo>
                  <a:pt x="1996" y="362"/>
                </a:lnTo>
                <a:lnTo>
                  <a:pt x="454" y="0"/>
                </a:lnTo>
                <a:lnTo>
                  <a:pt x="0" y="1406"/>
                </a:lnTo>
                <a:close/>
              </a:path>
            </a:pathLst>
          </a:custGeom>
          <a:solidFill>
            <a:srgbClr val="33CC33"/>
          </a:solidFill>
          <a:ln w="38100" cmpd="sng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11560" y="5251847"/>
            <a:ext cx="1440160" cy="769441"/>
          </a:xfrm>
          <a:prstGeom prst="rect">
            <a:avLst/>
          </a:prstGeom>
          <a:noFill/>
          <a:ln w="76200">
            <a:solidFill>
              <a:srgbClr val="66FF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kite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5251847"/>
            <a:ext cx="3384376" cy="769441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quadrilateral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5251847"/>
            <a:ext cx="2592288" cy="769441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trapezoid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0451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31913" y="1772692"/>
            <a:ext cx="1008062" cy="9366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92500" y="1772692"/>
            <a:ext cx="1800225" cy="9366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Parallelogram 13"/>
          <p:cNvSpPr/>
          <p:nvPr/>
        </p:nvSpPr>
        <p:spPr>
          <a:xfrm>
            <a:off x="755650" y="3428455"/>
            <a:ext cx="2663825" cy="1223962"/>
          </a:xfrm>
          <a:prstGeom prst="parallelogram">
            <a:avLst>
              <a:gd name="adj" fmla="val 53295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rapezoid 14"/>
          <p:cNvSpPr/>
          <p:nvPr/>
        </p:nvSpPr>
        <p:spPr>
          <a:xfrm>
            <a:off x="4140200" y="3212555"/>
            <a:ext cx="2087563" cy="1439862"/>
          </a:xfrm>
          <a:prstGeom prst="trapezoid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Diamond 15"/>
          <p:cNvSpPr/>
          <p:nvPr/>
        </p:nvSpPr>
        <p:spPr>
          <a:xfrm>
            <a:off x="6011863" y="1556792"/>
            <a:ext cx="1584325" cy="1584325"/>
          </a:xfrm>
          <a:prstGeom prst="diamond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900113" y="5301208"/>
            <a:ext cx="1008062" cy="9350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ight Triangle 20"/>
          <p:cNvSpPr/>
          <p:nvPr/>
        </p:nvSpPr>
        <p:spPr>
          <a:xfrm>
            <a:off x="1909763" y="5301705"/>
            <a:ext cx="720725" cy="935037"/>
          </a:xfrm>
          <a:prstGeom prst="rtTriangle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432594" y="5769793"/>
            <a:ext cx="935037" cy="0"/>
          </a:xfrm>
          <a:prstGeom prst="lin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>
            <a:endCxn id="21" idx="4"/>
          </p:cNvCxnSpPr>
          <p:nvPr/>
        </p:nvCxnSpPr>
        <p:spPr>
          <a:xfrm>
            <a:off x="900113" y="6236742"/>
            <a:ext cx="1730375" cy="0"/>
          </a:xfrm>
          <a:prstGeom prst="lin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Straight Connector 26"/>
          <p:cNvCxnSpPr>
            <a:stCxn id="21" idx="0"/>
            <a:endCxn id="21" idx="4"/>
          </p:cNvCxnSpPr>
          <p:nvPr/>
        </p:nvCxnSpPr>
        <p:spPr>
          <a:xfrm>
            <a:off x="1909763" y="5301705"/>
            <a:ext cx="720725" cy="935037"/>
          </a:xfrm>
          <a:prstGeom prst="lin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>
            <a:endCxn id="21" idx="0"/>
          </p:cNvCxnSpPr>
          <p:nvPr/>
        </p:nvCxnSpPr>
        <p:spPr>
          <a:xfrm>
            <a:off x="900113" y="5301705"/>
            <a:ext cx="1009650" cy="0"/>
          </a:xfrm>
          <a:prstGeom prst="lin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" name="Group 3"/>
          <p:cNvGrpSpPr/>
          <p:nvPr/>
        </p:nvGrpSpPr>
        <p:grpSpPr>
          <a:xfrm>
            <a:off x="6804025" y="3644355"/>
            <a:ext cx="1584325" cy="2722562"/>
            <a:chOff x="6804025" y="3644355"/>
            <a:chExt cx="1584325" cy="2722562"/>
          </a:xfrm>
        </p:grpSpPr>
        <p:sp>
          <p:nvSpPr>
            <p:cNvPr id="35" name="Diamond 34"/>
            <p:cNvSpPr/>
            <p:nvPr/>
          </p:nvSpPr>
          <p:spPr>
            <a:xfrm>
              <a:off x="6804025" y="3644355"/>
              <a:ext cx="1584325" cy="1657350"/>
            </a:xfrm>
            <a:prstGeom prst="diamond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" name="Isosceles Triangle 36"/>
            <p:cNvSpPr/>
            <p:nvPr/>
          </p:nvSpPr>
          <p:spPr>
            <a:xfrm rot="10800000">
              <a:off x="6818313" y="4509542"/>
              <a:ext cx="1570037" cy="1857375"/>
            </a:xfrm>
            <a:prstGeom prst="triangl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804025" y="3644355"/>
            <a:ext cx="1584325" cy="2722562"/>
            <a:chOff x="6804025" y="3644355"/>
            <a:chExt cx="1584325" cy="2722562"/>
          </a:xfrm>
        </p:grpSpPr>
        <p:cxnSp>
          <p:nvCxnSpPr>
            <p:cNvPr id="38" name="Straight Connector 37"/>
            <p:cNvCxnSpPr>
              <a:endCxn id="37" idx="2"/>
            </p:cNvCxnSpPr>
            <p:nvPr/>
          </p:nvCxnSpPr>
          <p:spPr>
            <a:xfrm rot="16200000" flipH="1">
              <a:off x="7559675" y="3680868"/>
              <a:ext cx="865187" cy="792162"/>
            </a:xfrm>
            <a:prstGeom prst="lin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accent4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Straight Connector 39"/>
            <p:cNvCxnSpPr>
              <a:stCxn id="35" idx="1"/>
              <a:endCxn id="35" idx="0"/>
            </p:cNvCxnSpPr>
            <p:nvPr/>
          </p:nvCxnSpPr>
          <p:spPr>
            <a:xfrm flipV="1">
              <a:off x="6804025" y="3644355"/>
              <a:ext cx="792163" cy="828675"/>
            </a:xfrm>
            <a:prstGeom prst="lin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accent4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Connector 42"/>
            <p:cNvCxnSpPr>
              <a:stCxn id="37" idx="0"/>
              <a:endCxn id="35" idx="1"/>
            </p:cNvCxnSpPr>
            <p:nvPr/>
          </p:nvCxnSpPr>
          <p:spPr>
            <a:xfrm flipH="1" flipV="1">
              <a:off x="6804025" y="4473030"/>
              <a:ext cx="799306" cy="1893887"/>
            </a:xfrm>
            <a:prstGeom prst="lin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accent4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Straight Connector 45"/>
            <p:cNvCxnSpPr>
              <a:stCxn id="37" idx="0"/>
              <a:endCxn id="37" idx="2"/>
            </p:cNvCxnSpPr>
            <p:nvPr/>
          </p:nvCxnSpPr>
          <p:spPr>
            <a:xfrm flipV="1">
              <a:off x="7603331" y="4509542"/>
              <a:ext cx="785019" cy="1857375"/>
            </a:xfrm>
            <a:prstGeom prst="lin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accent4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9" name="Hexagon 48"/>
          <p:cNvSpPr/>
          <p:nvPr/>
        </p:nvSpPr>
        <p:spPr>
          <a:xfrm>
            <a:off x="3851275" y="5012780"/>
            <a:ext cx="1800225" cy="1512887"/>
          </a:xfrm>
          <a:prstGeom prst="hexag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Which shape is the odd one out?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Q10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 rot="20039747">
            <a:off x="-60085" y="3558568"/>
            <a:ext cx="9280655" cy="646331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A quadrilateral is a shape with four straight lines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8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00" t="17657" r="34857" b="55943"/>
          <a:stretch/>
        </p:blipFill>
        <p:spPr bwMode="auto">
          <a:xfrm>
            <a:off x="7423071" y="1921376"/>
            <a:ext cx="1541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79487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Activity 2 – Quadrilateral investigation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67545" y="1485478"/>
            <a:ext cx="6984776" cy="489585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rgbClr val="002060"/>
                </a:solidFill>
              </a:rPr>
              <a:t>Draw a quadrilateral (using a ruler) and label the angles A, B, C and D.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Cut out the quadrilateral and tear off each of the corners.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rgbClr val="002060"/>
                </a:solidFill>
              </a:rPr>
              <a:t>Arrange the torn-off corners so that the angles A, B, C and D meet around a common point.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What does this tell you about the angles in a </a:t>
            </a:r>
            <a:r>
              <a:rPr lang="en-GB" b="1" dirty="0">
                <a:solidFill>
                  <a:srgbClr val="0070C0"/>
                </a:solidFill>
              </a:rPr>
              <a:t>q</a:t>
            </a:r>
            <a:r>
              <a:rPr lang="en-GB" b="1" dirty="0" smtClean="0">
                <a:solidFill>
                  <a:srgbClr val="0070C0"/>
                </a:solidFill>
              </a:rPr>
              <a:t>uadrilateral?</a:t>
            </a:r>
          </a:p>
        </p:txBody>
      </p:sp>
    </p:spTree>
    <p:extLst>
      <p:ext uri="{BB962C8B-B14F-4D97-AF65-F5344CB8AC3E}">
        <p14:creationId xmlns:p14="http://schemas.microsoft.com/office/powerpoint/2010/main" val="139970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0"/>
          <p:cNvSpPr txBox="1">
            <a:spLocks noChangeArrowheads="1"/>
          </p:cNvSpPr>
          <p:nvPr/>
        </p:nvSpPr>
        <p:spPr bwMode="auto">
          <a:xfrm>
            <a:off x="498864" y="1260049"/>
            <a:ext cx="8105584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3200" b="1" dirty="0" smtClean="0"/>
              <a:t>What is the name of this shape?</a:t>
            </a:r>
          </a:p>
          <a:p>
            <a:pPr algn="ctr" eaLnBrk="0" hangingPunct="0"/>
            <a:r>
              <a:rPr lang="en-GB" sz="3200" b="1" dirty="0" smtClean="0"/>
              <a:t>How could </a:t>
            </a:r>
            <a:r>
              <a:rPr lang="en-GB" sz="3200" b="1" dirty="0"/>
              <a:t>you work out the missing angle </a:t>
            </a:r>
            <a:r>
              <a:rPr lang="en-GB" sz="3200" b="1" i="1" dirty="0">
                <a:solidFill>
                  <a:srgbClr val="FF0000"/>
                </a:solidFill>
              </a:rPr>
              <a:t>a</a:t>
            </a:r>
            <a:r>
              <a:rPr lang="en-GB" sz="3200" b="1" dirty="0" smtClean="0"/>
              <a:t>?</a:t>
            </a:r>
            <a:endParaRPr lang="en-GB" sz="32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23528" y="2204864"/>
            <a:ext cx="5775654" cy="4532892"/>
            <a:chOff x="585406" y="886463"/>
            <a:chExt cx="5775654" cy="5485768"/>
          </a:xfrm>
        </p:grpSpPr>
        <p:sp>
          <p:nvSpPr>
            <p:cNvPr id="8" name="Parallelogram 7"/>
            <p:cNvSpPr/>
            <p:nvPr/>
          </p:nvSpPr>
          <p:spPr>
            <a:xfrm rot="20587593">
              <a:off x="782457" y="1937978"/>
              <a:ext cx="5328592" cy="3456384"/>
            </a:xfrm>
            <a:prstGeom prst="parallelogram">
              <a:avLst>
                <a:gd name="adj" fmla="val 12668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c 8"/>
            <p:cNvSpPr/>
            <p:nvPr/>
          </p:nvSpPr>
          <p:spPr>
            <a:xfrm rot="12381698">
              <a:off x="1033832" y="5724531"/>
              <a:ext cx="936625" cy="647700"/>
            </a:xfrm>
            <a:prstGeom prst="arc">
              <a:avLst>
                <a:gd name="adj1" fmla="val 1521004"/>
                <a:gd name="adj2" fmla="val 893905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" name="Arc 9"/>
            <p:cNvSpPr/>
            <p:nvPr/>
          </p:nvSpPr>
          <p:spPr>
            <a:xfrm rot="18368437">
              <a:off x="505955" y="2506716"/>
              <a:ext cx="858625" cy="699724"/>
            </a:xfrm>
            <a:prstGeom prst="arc">
              <a:avLst>
                <a:gd name="adj1" fmla="val 1521004"/>
                <a:gd name="adj2" fmla="val 9463408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Arc 10"/>
            <p:cNvSpPr/>
            <p:nvPr/>
          </p:nvSpPr>
          <p:spPr>
            <a:xfrm rot="1667233">
              <a:off x="4905739" y="886463"/>
              <a:ext cx="936625" cy="730253"/>
            </a:xfrm>
            <a:prstGeom prst="arc">
              <a:avLst>
                <a:gd name="adj1" fmla="val 1521004"/>
                <a:gd name="adj2" fmla="val 8601083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 rot="7282919">
              <a:off x="5527621" y="3979213"/>
              <a:ext cx="936626" cy="730253"/>
            </a:xfrm>
            <a:prstGeom prst="arc">
              <a:avLst>
                <a:gd name="adj1" fmla="val 1140477"/>
                <a:gd name="adj2" fmla="val 8601083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" name="Rectangle 40"/>
            <p:cNvSpPr>
              <a:spLocks noChangeArrowheads="1"/>
            </p:cNvSpPr>
            <p:nvPr/>
          </p:nvSpPr>
          <p:spPr bwMode="auto">
            <a:xfrm>
              <a:off x="1176484" y="2781072"/>
              <a:ext cx="90281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="1" dirty="0" smtClean="0"/>
                <a:t>115 ̊</a:t>
              </a:r>
              <a:endParaRPr lang="en-GB" sz="3200" dirty="0"/>
            </a:p>
          </p:txBody>
        </p:sp>
        <p:sp>
          <p:nvSpPr>
            <p:cNvPr id="15" name="Rectangle 40"/>
            <p:cNvSpPr>
              <a:spLocks noChangeArrowheads="1"/>
            </p:cNvSpPr>
            <p:nvPr/>
          </p:nvSpPr>
          <p:spPr bwMode="auto">
            <a:xfrm>
              <a:off x="1464516" y="5133989"/>
              <a:ext cx="69442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="1" dirty="0"/>
                <a:t>6</a:t>
              </a:r>
              <a:r>
                <a:rPr lang="en-GB" sz="3200" b="1" dirty="0" smtClean="0"/>
                <a:t>5 ̊</a:t>
              </a:r>
              <a:endParaRPr lang="en-GB" sz="3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89862" y="1235043"/>
              <a:ext cx="40107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3200" b="1" i="1" dirty="0">
                  <a:solidFill>
                    <a:srgbClr val="FF0000"/>
                  </a:solidFill>
                </a:rPr>
                <a:t>a</a:t>
              </a:r>
              <a:endParaRPr lang="en-GB" dirty="0"/>
            </a:p>
          </p:txBody>
        </p:sp>
        <p:sp>
          <p:nvSpPr>
            <p:cNvPr id="17" name="Rectangle 40"/>
            <p:cNvSpPr>
              <a:spLocks noChangeArrowheads="1"/>
            </p:cNvSpPr>
            <p:nvPr/>
          </p:nvSpPr>
          <p:spPr bwMode="auto">
            <a:xfrm>
              <a:off x="4848892" y="3801573"/>
              <a:ext cx="90281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="1" dirty="0" smtClean="0"/>
                <a:t>115 ̊</a:t>
              </a:r>
              <a:endParaRPr lang="en-GB" sz="3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638380" y="4150821"/>
            <a:ext cx="1357556" cy="646331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Not drawn to scale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260648"/>
            <a:ext cx="8229600" cy="979487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solidFill>
                  <a:schemeClr val="bg1"/>
                </a:solidFill>
              </a:rPr>
              <a:t>Activity 3: THINK – PAIR - SHARE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4008" y="2780928"/>
            <a:ext cx="742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i="1" dirty="0">
                <a:solidFill>
                  <a:srgbClr val="FF0000"/>
                </a:solidFill>
              </a:rPr>
              <a:t>6</a:t>
            </a:r>
            <a:r>
              <a:rPr lang="en-GB" sz="3200" b="1" i="1" dirty="0" smtClean="0">
                <a:solidFill>
                  <a:srgbClr val="FF0000"/>
                </a:solidFill>
              </a:rPr>
              <a:t>5°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997644" y="2564904"/>
            <a:ext cx="26068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i="1" dirty="0" smtClean="0">
                <a:solidFill>
                  <a:srgbClr val="FF0000"/>
                </a:solidFill>
              </a:rPr>
              <a:t>parallelogram</a:t>
            </a:r>
            <a:endParaRPr lang="en-GB" dirty="0"/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788024" y="5877272"/>
            <a:ext cx="3846743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000" b="1" dirty="0" smtClean="0"/>
              <a:t>Remember: </a:t>
            </a:r>
            <a:r>
              <a:rPr lang="en-GB" sz="2000" dirty="0" smtClean="0"/>
              <a:t>The interior angles in a quadrilateral add up to 360</a:t>
            </a:r>
            <a:r>
              <a:rPr lang="en-GB" sz="2000" b="1" dirty="0"/>
              <a:t>°</a:t>
            </a:r>
            <a:endParaRPr lang="en-GB" sz="2000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24128" y="3284984"/>
            <a:ext cx="3404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360 -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(115 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+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115 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+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65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 = 6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° for the missing interior angle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70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Learning Goal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/>
              <a:t>identify quadrilateral properties and find the sum of the angles.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9739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0"/>
          <p:cNvSpPr txBox="1">
            <a:spLocks noChangeArrowheads="1"/>
          </p:cNvSpPr>
          <p:nvPr/>
        </p:nvSpPr>
        <p:spPr bwMode="auto">
          <a:xfrm>
            <a:off x="498864" y="1260049"/>
            <a:ext cx="810558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3200" b="1" dirty="0" smtClean="0"/>
              <a:t>How could </a:t>
            </a:r>
            <a:r>
              <a:rPr lang="en-GB" sz="3200" b="1" dirty="0"/>
              <a:t>you work out the missing angle </a:t>
            </a:r>
            <a:r>
              <a:rPr lang="en-GB" sz="3200" b="1" i="1" dirty="0">
                <a:solidFill>
                  <a:srgbClr val="FF0000"/>
                </a:solidFill>
              </a:rPr>
              <a:t>e</a:t>
            </a:r>
            <a:r>
              <a:rPr lang="en-GB" sz="3200" b="1" dirty="0" smtClean="0"/>
              <a:t>?</a:t>
            </a:r>
            <a:endParaRPr lang="en-GB" sz="3200" b="1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260648"/>
            <a:ext cx="8229600" cy="979487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solidFill>
                  <a:schemeClr val="bg1"/>
                </a:solidFill>
              </a:rPr>
              <a:t>Activity 4: THINK – PAIR - SHARE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 rot="219645">
            <a:off x="398438" y="1844824"/>
            <a:ext cx="5613722" cy="4104600"/>
            <a:chOff x="1852850" y="1993988"/>
            <a:chExt cx="5613722" cy="4104600"/>
          </a:xfrm>
        </p:grpSpPr>
        <p:grpSp>
          <p:nvGrpSpPr>
            <p:cNvPr id="2" name="Group 1"/>
            <p:cNvGrpSpPr/>
            <p:nvPr/>
          </p:nvGrpSpPr>
          <p:grpSpPr>
            <a:xfrm>
              <a:off x="1852850" y="1993988"/>
              <a:ext cx="5613722" cy="4104600"/>
              <a:chOff x="1841710" y="844870"/>
              <a:chExt cx="5613722" cy="4967444"/>
            </a:xfrm>
          </p:grpSpPr>
          <p:sp>
            <p:nvSpPr>
              <p:cNvPr id="9" name="Arc 8"/>
              <p:cNvSpPr/>
              <p:nvPr/>
            </p:nvSpPr>
            <p:spPr>
              <a:xfrm rot="13359931">
                <a:off x="1841710" y="4780851"/>
                <a:ext cx="964485" cy="1031463"/>
              </a:xfrm>
              <a:prstGeom prst="arc">
                <a:avLst>
                  <a:gd name="adj1" fmla="val 1521004"/>
                  <a:gd name="adj2" fmla="val 8460868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" name="Arc 9"/>
              <p:cNvSpPr/>
              <p:nvPr/>
            </p:nvSpPr>
            <p:spPr>
              <a:xfrm rot="18368437">
                <a:off x="2227655" y="1855713"/>
                <a:ext cx="858625" cy="699724"/>
              </a:xfrm>
              <a:prstGeom prst="arc">
                <a:avLst>
                  <a:gd name="adj1" fmla="val 1521004"/>
                  <a:gd name="adj2" fmla="val 9923628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" name="Arc 10"/>
              <p:cNvSpPr/>
              <p:nvPr/>
            </p:nvSpPr>
            <p:spPr>
              <a:xfrm rot="1667233">
                <a:off x="5079556" y="844870"/>
                <a:ext cx="936625" cy="730253"/>
              </a:xfrm>
              <a:prstGeom prst="arc">
                <a:avLst>
                  <a:gd name="adj1" fmla="val 1003326"/>
                  <a:gd name="adj2" fmla="val 8601083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" name="Arc 12"/>
              <p:cNvSpPr/>
              <p:nvPr/>
            </p:nvSpPr>
            <p:spPr>
              <a:xfrm rot="7282919">
                <a:off x="6621993" y="4774059"/>
                <a:ext cx="936626" cy="730253"/>
              </a:xfrm>
              <a:prstGeom prst="arc">
                <a:avLst>
                  <a:gd name="adj1" fmla="val 1140477"/>
                  <a:gd name="adj2" fmla="val 8601083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4" name="Rectangle 40"/>
              <p:cNvSpPr>
                <a:spLocks noChangeArrowheads="1"/>
              </p:cNvSpPr>
              <p:nvPr/>
            </p:nvSpPr>
            <p:spPr bwMode="auto">
              <a:xfrm rot="21380355">
                <a:off x="2904676" y="2222419"/>
                <a:ext cx="902811" cy="707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3200" b="1" dirty="0" smtClean="0"/>
                  <a:t>120 ̊</a:t>
                </a:r>
                <a:endParaRPr lang="en-GB" sz="3200" dirty="0"/>
              </a:p>
            </p:txBody>
          </p:sp>
          <p:sp>
            <p:nvSpPr>
              <p:cNvPr id="15" name="Rectangle 40"/>
              <p:cNvSpPr>
                <a:spLocks noChangeArrowheads="1"/>
              </p:cNvSpPr>
              <p:nvPr/>
            </p:nvSpPr>
            <p:spPr bwMode="auto">
              <a:xfrm rot="21380355">
                <a:off x="2544636" y="4349683"/>
                <a:ext cx="694421" cy="707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3200" b="1" dirty="0" smtClean="0"/>
                  <a:t>80 ̊</a:t>
                </a:r>
                <a:endParaRPr lang="en-GB" sz="32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367200" y="932015"/>
                <a:ext cx="386644" cy="707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b="1" i="1" dirty="0">
                    <a:solidFill>
                      <a:srgbClr val="FF0000"/>
                    </a:solidFill>
                  </a:rPr>
                  <a:t>e</a:t>
                </a:r>
                <a:endParaRPr lang="en-GB" dirty="0"/>
              </a:p>
            </p:txBody>
          </p:sp>
          <p:sp>
            <p:nvSpPr>
              <p:cNvPr id="17" name="Rectangle 40"/>
              <p:cNvSpPr>
                <a:spLocks noChangeArrowheads="1"/>
              </p:cNvSpPr>
              <p:nvPr/>
            </p:nvSpPr>
            <p:spPr bwMode="auto">
              <a:xfrm rot="21380355">
                <a:off x="6170695" y="4575336"/>
                <a:ext cx="694421" cy="707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3200" b="1" dirty="0" smtClean="0"/>
                  <a:t>65 ̊</a:t>
                </a:r>
                <a:endParaRPr lang="en-GB" sz="3200" dirty="0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 rot="21380355">
              <a:off x="3779912" y="3790781"/>
              <a:ext cx="1357556" cy="646331"/>
            </a:xfrm>
            <a:prstGeom prst="rect">
              <a:avLst/>
            </a:prstGeom>
            <a:solidFill>
              <a:srgbClr val="FF66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</a:rPr>
                <a:t>Not drawn to scale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2615575" y="2204864"/>
              <a:ext cx="3036545" cy="800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090435" y="3005664"/>
              <a:ext cx="525140" cy="26670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90435" y="5686565"/>
              <a:ext cx="5269284" cy="1338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652120" y="2204864"/>
              <a:ext cx="1707599" cy="36410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3419872" y="2348880"/>
            <a:ext cx="742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i="1" dirty="0" smtClean="0">
                <a:solidFill>
                  <a:srgbClr val="FF0000"/>
                </a:solidFill>
              </a:rPr>
              <a:t>95°</a:t>
            </a:r>
            <a:endParaRPr lang="en-GB" dirty="0"/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1085297" y="5889466"/>
            <a:ext cx="3846743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000" b="1" dirty="0" smtClean="0"/>
              <a:t>Remember: </a:t>
            </a:r>
            <a:r>
              <a:rPr lang="en-GB" sz="2000" dirty="0" smtClean="0"/>
              <a:t>The interior angles in a quadrilateral add up to 360</a:t>
            </a:r>
            <a:r>
              <a:rPr lang="en-GB" sz="2000" b="1" dirty="0"/>
              <a:t>°</a:t>
            </a:r>
            <a:endParaRPr lang="en-GB" sz="2000" b="1" i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64088" y="2852936"/>
            <a:ext cx="3404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360 -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(120 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+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80 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+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65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 = 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95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° for the missing interior angle</a:t>
            </a:r>
            <a:r>
              <a:rPr lang="en-US" alt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03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0"/>
          <p:cNvSpPr txBox="1">
            <a:spLocks noChangeArrowheads="1"/>
          </p:cNvSpPr>
          <p:nvPr/>
        </p:nvSpPr>
        <p:spPr bwMode="auto">
          <a:xfrm>
            <a:off x="202320" y="97468"/>
            <a:ext cx="8834176" cy="523220"/>
          </a:xfrm>
          <a:prstGeom prst="rect">
            <a:avLst/>
          </a:prstGeom>
          <a:solidFill>
            <a:srgbClr val="002060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800" b="1" dirty="0" smtClean="0">
                <a:solidFill>
                  <a:schemeClr val="bg1"/>
                </a:solidFill>
              </a:rPr>
              <a:t>Activity 5 – Find the missing angles. Show your work.</a:t>
            </a:r>
            <a:endParaRPr lang="en-GB" sz="2800" b="1" i="1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1394" y="674575"/>
            <a:ext cx="8232817" cy="6210809"/>
            <a:chOff x="201394" y="671344"/>
            <a:chExt cx="8232817" cy="621080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17" y="671344"/>
              <a:ext cx="8230794" cy="313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394" y="3587760"/>
              <a:ext cx="4010566" cy="3294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5" y="3734157"/>
              <a:ext cx="3718195" cy="3001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2339752" y="3068960"/>
            <a:ext cx="145157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800" b="1" dirty="0">
                <a:solidFill>
                  <a:srgbClr val="FF0000"/>
                </a:solidFill>
              </a:rPr>
              <a:t>x</a:t>
            </a:r>
            <a:r>
              <a:rPr lang="en-GB" sz="2800" b="1" dirty="0" smtClean="0">
                <a:solidFill>
                  <a:srgbClr val="FF0000"/>
                </a:solidFill>
              </a:rPr>
              <a:t> = 104⁰</a:t>
            </a:r>
            <a:endParaRPr lang="en-GB" sz="2800" b="1" i="1" dirty="0">
              <a:solidFill>
                <a:srgbClr val="FF0000"/>
              </a:solidFill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6804248" y="3068960"/>
            <a:ext cx="134193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800" b="1" dirty="0">
                <a:solidFill>
                  <a:srgbClr val="FF0000"/>
                </a:solidFill>
              </a:rPr>
              <a:t>x</a:t>
            </a:r>
            <a:r>
              <a:rPr lang="en-GB" sz="2800" b="1" dirty="0" smtClean="0">
                <a:solidFill>
                  <a:srgbClr val="FF0000"/>
                </a:solidFill>
              </a:rPr>
              <a:t> = 77⁰</a:t>
            </a:r>
            <a:endParaRPr lang="en-GB" sz="2800" b="1" i="1" dirty="0">
              <a:solidFill>
                <a:srgbClr val="FF0000"/>
              </a:solidFill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2425123" y="6218148"/>
            <a:ext cx="128278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800" b="1" dirty="0">
                <a:solidFill>
                  <a:srgbClr val="FF0000"/>
                </a:solidFill>
              </a:rPr>
              <a:t>x</a:t>
            </a:r>
            <a:r>
              <a:rPr lang="en-GB" sz="2800" b="1" dirty="0" smtClean="0">
                <a:solidFill>
                  <a:srgbClr val="FF0000"/>
                </a:solidFill>
              </a:rPr>
              <a:t> = 64⁰</a:t>
            </a:r>
            <a:endParaRPr lang="en-GB" sz="2800" b="1" i="1" dirty="0">
              <a:solidFill>
                <a:srgbClr val="FF0000"/>
              </a:solidFill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6876256" y="6165304"/>
            <a:ext cx="13419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800" b="1" dirty="0">
                <a:solidFill>
                  <a:srgbClr val="FF0000"/>
                </a:solidFill>
              </a:rPr>
              <a:t>x</a:t>
            </a:r>
            <a:r>
              <a:rPr lang="en-GB" sz="2800" b="1" dirty="0" smtClean="0">
                <a:solidFill>
                  <a:srgbClr val="FF0000"/>
                </a:solidFill>
              </a:rPr>
              <a:t> = 99⁰</a:t>
            </a:r>
            <a:endParaRPr lang="en-GB" sz="2800" b="1" i="1" dirty="0">
              <a:solidFill>
                <a:srgbClr val="FF0000"/>
              </a:solidFill>
            </a:endParaRPr>
          </a:p>
        </p:txBody>
      </p: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3923928" y="1844675"/>
            <a:ext cx="1701971" cy="1764901"/>
            <a:chOff x="5076056" y="3429000"/>
            <a:chExt cx="2520280" cy="2808312"/>
          </a:xfrm>
        </p:grpSpPr>
        <p:sp>
          <p:nvSpPr>
            <p:cNvPr id="13" name="6-Point Star 12"/>
            <p:cNvSpPr/>
            <p:nvPr/>
          </p:nvSpPr>
          <p:spPr>
            <a:xfrm rot="880224">
              <a:off x="5076056" y="3429000"/>
              <a:ext cx="2520280" cy="2808312"/>
            </a:xfrm>
            <a:prstGeom prst="star6">
              <a:avLst/>
            </a:prstGeom>
            <a:solidFill>
              <a:srgbClr val="FFFF00"/>
            </a:solidFill>
            <a:ln w="28575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5609370" y="4220984"/>
              <a:ext cx="1583276" cy="1145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b="1" kern="0" dirty="0">
                  <a:solidFill>
                    <a:srgbClr val="000000"/>
                  </a:solidFill>
                </a:rPr>
                <a:t>4</a:t>
              </a:r>
              <a:r>
                <a:rPr lang="en-GB" b="1" kern="0" dirty="0" smtClean="0">
                  <a:solidFill>
                    <a:srgbClr val="000000"/>
                  </a:solidFill>
                </a:rPr>
                <a:t> minutes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5095" y="1323603"/>
            <a:ext cx="798513" cy="1457325"/>
            <a:chOff x="245095" y="1323603"/>
            <a:chExt cx="798513" cy="145732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095" y="1323603"/>
              <a:ext cx="798513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 descr="C:\Documents and Settings\l.haynes\Local Settings\Temporary Internet Files\Content.IE5\TP0MLEBP\Correct-Sign-3302-large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351" y="2012014"/>
              <a:ext cx="360000" cy="45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124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55650" y="4437063"/>
            <a:ext cx="3529013" cy="2160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55650" y="549275"/>
            <a:ext cx="2808288" cy="38877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63938" y="549275"/>
            <a:ext cx="3600450" cy="33845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284663" y="3933825"/>
            <a:ext cx="2879725" cy="2663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39975" y="2241550"/>
            <a:ext cx="1079500" cy="1835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87675" y="4076700"/>
            <a:ext cx="431800" cy="17287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19475" y="4076700"/>
            <a:ext cx="2447925" cy="10080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419475" y="2241550"/>
            <a:ext cx="1944688" cy="1835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TextBox 23"/>
          <p:cNvSpPr txBox="1">
            <a:spLocks noChangeArrowheads="1"/>
          </p:cNvSpPr>
          <p:nvPr/>
        </p:nvSpPr>
        <p:spPr bwMode="auto">
          <a:xfrm>
            <a:off x="6516216" y="3748088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80°</a:t>
            </a:r>
            <a:endParaRPr lang="en-GB" sz="2000" b="1" dirty="0"/>
          </a:p>
        </p:txBody>
      </p:sp>
      <p:sp>
        <p:nvSpPr>
          <p:cNvPr id="8203" name="TextBox 24"/>
          <p:cNvSpPr txBox="1">
            <a:spLocks noChangeArrowheads="1"/>
          </p:cNvSpPr>
          <p:nvPr/>
        </p:nvSpPr>
        <p:spPr bwMode="auto">
          <a:xfrm>
            <a:off x="4716016" y="2055813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80°</a:t>
            </a:r>
            <a:endParaRPr lang="en-GB" sz="2000" b="1" dirty="0"/>
          </a:p>
        </p:txBody>
      </p:sp>
      <p:sp>
        <p:nvSpPr>
          <p:cNvPr id="8204" name="TextBox 25"/>
          <p:cNvSpPr txBox="1">
            <a:spLocks noChangeArrowheads="1"/>
          </p:cNvSpPr>
          <p:nvPr/>
        </p:nvSpPr>
        <p:spPr bwMode="auto">
          <a:xfrm>
            <a:off x="5220072" y="4973106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70°</a:t>
            </a:r>
            <a:endParaRPr lang="en-GB" sz="2000" b="1" dirty="0"/>
          </a:p>
        </p:txBody>
      </p:sp>
      <p:sp>
        <p:nvSpPr>
          <p:cNvPr id="8205" name="TextBox 1"/>
          <p:cNvSpPr txBox="1">
            <a:spLocks noChangeArrowheads="1"/>
          </p:cNvSpPr>
          <p:nvPr/>
        </p:nvSpPr>
        <p:spPr bwMode="auto">
          <a:xfrm>
            <a:off x="5225654" y="2276872"/>
            <a:ext cx="2936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06" name="TextBox 2"/>
          <p:cNvSpPr txBox="1">
            <a:spLocks noChangeArrowheads="1"/>
          </p:cNvSpPr>
          <p:nvPr/>
        </p:nvSpPr>
        <p:spPr bwMode="auto">
          <a:xfrm>
            <a:off x="5756962" y="4715852"/>
            <a:ext cx="2664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f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07" name="TextBox 3"/>
          <p:cNvSpPr txBox="1">
            <a:spLocks noChangeArrowheads="1"/>
          </p:cNvSpPr>
          <p:nvPr/>
        </p:nvSpPr>
        <p:spPr bwMode="auto">
          <a:xfrm>
            <a:off x="3563888" y="3789040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g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08" name="TextBox 5"/>
          <p:cNvSpPr txBox="1">
            <a:spLocks noChangeArrowheads="1"/>
          </p:cNvSpPr>
          <p:nvPr/>
        </p:nvSpPr>
        <p:spPr bwMode="auto">
          <a:xfrm>
            <a:off x="3923928" y="6021288"/>
            <a:ext cx="662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105°</a:t>
            </a:r>
            <a:endParaRPr lang="en-GB" sz="2000" b="1" dirty="0"/>
          </a:p>
        </p:txBody>
      </p:sp>
      <p:sp>
        <p:nvSpPr>
          <p:cNvPr id="8209" name="TextBox 7"/>
          <p:cNvSpPr txBox="1">
            <a:spLocks noChangeArrowheads="1"/>
          </p:cNvSpPr>
          <p:nvPr/>
        </p:nvSpPr>
        <p:spPr bwMode="auto">
          <a:xfrm>
            <a:off x="3347864" y="724634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63°</a:t>
            </a:r>
            <a:endParaRPr lang="en-GB" sz="2000" b="1" dirty="0"/>
          </a:p>
        </p:txBody>
      </p:sp>
      <p:sp>
        <p:nvSpPr>
          <p:cNvPr id="8210" name="TextBox 9"/>
          <p:cNvSpPr txBox="1">
            <a:spLocks noChangeArrowheads="1"/>
          </p:cNvSpPr>
          <p:nvPr/>
        </p:nvSpPr>
        <p:spPr bwMode="auto">
          <a:xfrm>
            <a:off x="868432" y="4181018"/>
            <a:ext cx="2471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 err="1" smtClean="0">
                <a:solidFill>
                  <a:srgbClr val="FF0000"/>
                </a:solidFill>
              </a:rPr>
              <a:t>i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11" name="TextBox 11"/>
          <p:cNvSpPr txBox="1">
            <a:spLocks noChangeArrowheads="1"/>
          </p:cNvSpPr>
          <p:nvPr/>
        </p:nvSpPr>
        <p:spPr bwMode="auto">
          <a:xfrm>
            <a:off x="2555776" y="5229200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71°</a:t>
            </a:r>
            <a:endParaRPr lang="en-GB" sz="2000" b="1" dirty="0"/>
          </a:p>
        </p:txBody>
      </p:sp>
      <p:sp>
        <p:nvSpPr>
          <p:cNvPr id="8212" name="TextBox 12"/>
          <p:cNvSpPr txBox="1">
            <a:spLocks noChangeArrowheads="1"/>
          </p:cNvSpPr>
          <p:nvPr/>
        </p:nvSpPr>
        <p:spPr bwMode="auto">
          <a:xfrm>
            <a:off x="3025340" y="5517232"/>
            <a:ext cx="322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213" name="TextBox 13"/>
          <p:cNvSpPr txBox="1">
            <a:spLocks noChangeArrowheads="1"/>
          </p:cNvSpPr>
          <p:nvPr/>
        </p:nvSpPr>
        <p:spPr bwMode="auto">
          <a:xfrm>
            <a:off x="3338513" y="414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14" name="TextBox 14"/>
          <p:cNvSpPr txBox="1">
            <a:spLocks noChangeArrowheads="1"/>
          </p:cNvSpPr>
          <p:nvPr/>
        </p:nvSpPr>
        <p:spPr bwMode="auto">
          <a:xfrm>
            <a:off x="3267075" y="3501008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58°</a:t>
            </a:r>
            <a:endParaRPr lang="en-GB" sz="2000" b="1" dirty="0"/>
          </a:p>
        </p:txBody>
      </p:sp>
      <p:sp>
        <p:nvSpPr>
          <p:cNvPr id="8215" name="TextBox 15"/>
          <p:cNvSpPr txBox="1">
            <a:spLocks noChangeArrowheads="1"/>
          </p:cNvSpPr>
          <p:nvPr/>
        </p:nvSpPr>
        <p:spPr bwMode="auto">
          <a:xfrm>
            <a:off x="3059832" y="3933825"/>
            <a:ext cx="322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h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16" name="TextBox 17"/>
          <p:cNvSpPr txBox="1">
            <a:spLocks noChangeArrowheads="1"/>
          </p:cNvSpPr>
          <p:nvPr/>
        </p:nvSpPr>
        <p:spPr bwMode="auto">
          <a:xfrm>
            <a:off x="2161244" y="2452826"/>
            <a:ext cx="322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217" name="TextBox 19"/>
          <p:cNvSpPr txBox="1">
            <a:spLocks noChangeArrowheads="1"/>
          </p:cNvSpPr>
          <p:nvPr/>
        </p:nvSpPr>
        <p:spPr bwMode="auto">
          <a:xfrm>
            <a:off x="2388488" y="2060848"/>
            <a:ext cx="311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a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08625" y="404664"/>
            <a:ext cx="1623815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Not drawn to scale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72064" y="261243"/>
            <a:ext cx="2628205" cy="576064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>
                <a:latin typeface="Arial" pitchFamily="34" charset="0"/>
              </a:rPr>
              <a:t>Extension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80312" y="1037049"/>
            <a:ext cx="15841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b="1" dirty="0" smtClean="0">
                <a:solidFill>
                  <a:srgbClr val="FF0000"/>
                </a:solidFill>
              </a:rPr>
              <a:t>a = 159°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</a:rPr>
              <a:t>b</a:t>
            </a:r>
            <a:r>
              <a:rPr lang="en-GB" sz="2000" b="1" dirty="0" smtClean="0">
                <a:solidFill>
                  <a:srgbClr val="FF0000"/>
                </a:solidFill>
              </a:rPr>
              <a:t> = 109°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</a:rPr>
              <a:t>c</a:t>
            </a:r>
            <a:r>
              <a:rPr lang="en-GB" sz="2000" b="1" dirty="0" smtClean="0">
                <a:solidFill>
                  <a:srgbClr val="FF0000"/>
                </a:solidFill>
              </a:rPr>
              <a:t> = 100°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</a:rPr>
              <a:t>d</a:t>
            </a:r>
            <a:r>
              <a:rPr lang="en-GB" sz="2000" b="1" dirty="0" smtClean="0">
                <a:solidFill>
                  <a:srgbClr val="FF0000"/>
                </a:solidFill>
              </a:rPr>
              <a:t> = 21°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</a:rPr>
              <a:t> = 76°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</a:rPr>
              <a:t>f</a:t>
            </a:r>
            <a:r>
              <a:rPr lang="en-GB" sz="2000" b="1" dirty="0" smtClean="0">
                <a:solidFill>
                  <a:srgbClr val="FF0000"/>
                </a:solidFill>
              </a:rPr>
              <a:t> = 110°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</a:rPr>
              <a:t>g</a:t>
            </a:r>
            <a:r>
              <a:rPr lang="en-GB" sz="2000" b="1" dirty="0" smtClean="0">
                <a:solidFill>
                  <a:srgbClr val="FF0000"/>
                </a:solidFill>
              </a:rPr>
              <a:t> = 70°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</a:rPr>
              <a:t>h</a:t>
            </a:r>
            <a:r>
              <a:rPr lang="en-GB" sz="2000" b="1" dirty="0" smtClean="0">
                <a:solidFill>
                  <a:srgbClr val="FF0000"/>
                </a:solidFill>
              </a:rPr>
              <a:t> = 204°</a:t>
            </a:r>
          </a:p>
          <a:p>
            <a:pPr>
              <a:lnSpc>
                <a:spcPct val="200000"/>
              </a:lnSpc>
            </a:pPr>
            <a:r>
              <a:rPr lang="en-GB" sz="2000" b="1" dirty="0" smtClean="0">
                <a:solidFill>
                  <a:srgbClr val="FF0000"/>
                </a:solidFill>
              </a:rPr>
              <a:t>i = 64°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Box 23"/>
          <p:cNvSpPr txBox="1">
            <a:spLocks noChangeArrowheads="1"/>
          </p:cNvSpPr>
          <p:nvPr/>
        </p:nvSpPr>
        <p:spPr bwMode="auto">
          <a:xfrm>
            <a:off x="6516216" y="1516722"/>
            <a:ext cx="662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110°</a:t>
            </a:r>
            <a:endParaRPr lang="en-GB" sz="2000" b="1" dirty="0"/>
          </a:p>
        </p:txBody>
      </p:sp>
      <p:sp>
        <p:nvSpPr>
          <p:cNvPr id="8203" name="TextBox 24"/>
          <p:cNvSpPr txBox="1">
            <a:spLocks noChangeArrowheads="1"/>
          </p:cNvSpPr>
          <p:nvPr/>
        </p:nvSpPr>
        <p:spPr bwMode="auto">
          <a:xfrm>
            <a:off x="1053648" y="2676982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45°</a:t>
            </a:r>
            <a:endParaRPr lang="en-GB" sz="2000" b="1" dirty="0"/>
          </a:p>
        </p:txBody>
      </p:sp>
      <p:sp>
        <p:nvSpPr>
          <p:cNvPr id="8204" name="TextBox 25"/>
          <p:cNvSpPr txBox="1">
            <a:spLocks noChangeArrowheads="1"/>
          </p:cNvSpPr>
          <p:nvPr/>
        </p:nvSpPr>
        <p:spPr bwMode="auto">
          <a:xfrm>
            <a:off x="5004048" y="5301208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/>
              <a:t>3</a:t>
            </a:r>
            <a:r>
              <a:rPr lang="en-GB" sz="2000" b="1" dirty="0" smtClean="0"/>
              <a:t>0°</a:t>
            </a:r>
            <a:endParaRPr lang="en-GB" sz="2000" b="1" dirty="0"/>
          </a:p>
        </p:txBody>
      </p:sp>
      <p:sp>
        <p:nvSpPr>
          <p:cNvPr id="8209" name="TextBox 7"/>
          <p:cNvSpPr txBox="1">
            <a:spLocks noChangeArrowheads="1"/>
          </p:cNvSpPr>
          <p:nvPr/>
        </p:nvSpPr>
        <p:spPr bwMode="auto">
          <a:xfrm>
            <a:off x="1519064" y="1311488"/>
            <a:ext cx="662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105°</a:t>
            </a:r>
            <a:endParaRPr lang="en-GB" sz="2000" b="1" dirty="0"/>
          </a:p>
        </p:txBody>
      </p:sp>
      <p:sp>
        <p:nvSpPr>
          <p:cNvPr id="8211" name="TextBox 11"/>
          <p:cNvSpPr txBox="1">
            <a:spLocks noChangeArrowheads="1"/>
          </p:cNvSpPr>
          <p:nvPr/>
        </p:nvSpPr>
        <p:spPr bwMode="auto">
          <a:xfrm>
            <a:off x="3563888" y="5333146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30°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14" name="TextBox 14"/>
              <p:cNvSpPr txBox="1">
                <a:spLocks noChangeArrowheads="1"/>
              </p:cNvSpPr>
              <p:nvPr/>
            </p:nvSpPr>
            <p:spPr bwMode="auto">
              <a:xfrm>
                <a:off x="3563888" y="2740858"/>
                <a:ext cx="3898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8214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88" y="2740858"/>
                <a:ext cx="389850" cy="40011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908625" y="404664"/>
            <a:ext cx="1623815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Not drawn to scale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72064" y="261243"/>
            <a:ext cx="2628205" cy="576064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>
                <a:latin typeface="Arial" pitchFamily="34" charset="0"/>
              </a:rPr>
              <a:t>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24275" y="3185681"/>
                <a:ext cx="289965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 smtClean="0">
                    <a:solidFill>
                      <a:srgbClr val="FF0000"/>
                    </a:solidFill>
                  </a:rPr>
                  <a:t>360°  =  </a:t>
                </a:r>
                <a14:m>
                  <m:oMath xmlns:m="http://schemas.openxmlformats.org/officeDocument/2006/math">
                    <m:r>
                      <a:rPr lang="en-GB" altLang="en-US" sz="2000" b="1" i="1" dirty="0" smtClean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𝟐</m:t>
                    </m:r>
                    <m:r>
                      <a:rPr lang="en-GB" altLang="en-US" sz="2000" b="1" i="1" dirty="0" smtClean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 + </a:t>
                </a:r>
                <a14:m>
                  <m:oMath xmlns:m="http://schemas.openxmlformats.org/officeDocument/2006/math">
                    <m:r>
                      <a:rPr lang="en-GB" altLang="en-US" sz="2000" b="1" i="1" dirty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 + 105 + 45</a:t>
                </a:r>
              </a:p>
              <a:p>
                <a:r>
                  <a:rPr lang="en-GB" sz="2000" b="1" dirty="0" smtClean="0">
                    <a:solidFill>
                      <a:srgbClr val="FF0000"/>
                    </a:solidFill>
                  </a:rPr>
                  <a:t>360°  =  </a:t>
                </a:r>
                <a14:m>
                  <m:oMath xmlns:m="http://schemas.openxmlformats.org/officeDocument/2006/math">
                    <m:r>
                      <a:rPr lang="en-GB" altLang="en-US" sz="2000" b="1" i="0" dirty="0" smtClean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𝟑</m:t>
                    </m:r>
                    <m:r>
                      <a:rPr lang="en-GB" altLang="en-US" sz="2000" b="1" i="1" dirty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 + 210</a:t>
                </a:r>
              </a:p>
              <a:p>
                <a:r>
                  <a:rPr lang="en-GB" sz="2000" b="1" dirty="0" smtClean="0">
                    <a:solidFill>
                      <a:srgbClr val="FF0000"/>
                    </a:solidFill>
                  </a:rPr>
                  <a:t>360°  =  210 ÷ 3</a:t>
                </a:r>
              </a:p>
              <a:p>
                <a:r>
                  <a:rPr lang="en-GB" altLang="en-US" sz="2000" b="1" dirty="0" smtClean="0">
                    <a:solidFill>
                      <a:srgbClr val="FF0000"/>
                    </a:solidFill>
                    <a:cs typeface="Calibri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altLang="en-US" sz="2000" b="1" i="1" dirty="0" smtClean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     </m:t>
                    </m:r>
                    <m:r>
                      <a:rPr lang="en-GB" altLang="en-US" sz="2000" b="1" i="1" dirty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</m:oMath>
                </a14:m>
                <a:r>
                  <a:rPr lang="en-GB" sz="2000" b="1" dirty="0" smtClean="0">
                    <a:solidFill>
                      <a:srgbClr val="FF0000"/>
                    </a:solidFill>
                  </a:rPr>
                  <a:t> = 70°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275" y="3185681"/>
                <a:ext cx="2899653" cy="132343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2101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reeform 5"/>
          <p:cNvSpPr>
            <a:spLocks/>
          </p:cNvSpPr>
          <p:nvPr/>
        </p:nvSpPr>
        <p:spPr bwMode="auto">
          <a:xfrm>
            <a:off x="974039" y="1196752"/>
            <a:ext cx="3021897" cy="1944216"/>
          </a:xfrm>
          <a:custGeom>
            <a:avLst/>
            <a:gdLst>
              <a:gd name="T0" fmla="*/ 0 w 2223"/>
              <a:gd name="T1" fmla="*/ 1406 h 1406"/>
              <a:gd name="T2" fmla="*/ 2223 w 2223"/>
              <a:gd name="T3" fmla="*/ 1406 h 1406"/>
              <a:gd name="T4" fmla="*/ 1996 w 2223"/>
              <a:gd name="T5" fmla="*/ 362 h 1406"/>
              <a:gd name="T6" fmla="*/ 454 w 2223"/>
              <a:gd name="T7" fmla="*/ 0 h 1406"/>
              <a:gd name="T8" fmla="*/ 0 w 2223"/>
              <a:gd name="T9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3" h="1406">
                <a:moveTo>
                  <a:pt x="0" y="1406"/>
                </a:moveTo>
                <a:lnTo>
                  <a:pt x="2223" y="1406"/>
                </a:lnTo>
                <a:lnTo>
                  <a:pt x="1996" y="362"/>
                </a:lnTo>
                <a:lnTo>
                  <a:pt x="454" y="0"/>
                </a:lnTo>
                <a:lnTo>
                  <a:pt x="0" y="1406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2" name="Freeform 17"/>
          <p:cNvSpPr>
            <a:spLocks/>
          </p:cNvSpPr>
          <p:nvPr/>
        </p:nvSpPr>
        <p:spPr bwMode="auto">
          <a:xfrm>
            <a:off x="5615450" y="1407506"/>
            <a:ext cx="2412934" cy="3132804"/>
          </a:xfrm>
          <a:custGeom>
            <a:avLst/>
            <a:gdLst>
              <a:gd name="T0" fmla="*/ 0 w 1056"/>
              <a:gd name="T1" fmla="*/ 264 h 1052"/>
              <a:gd name="T2" fmla="*/ 532 w 1056"/>
              <a:gd name="T3" fmla="*/ 0 h 1052"/>
              <a:gd name="T4" fmla="*/ 1056 w 1056"/>
              <a:gd name="T5" fmla="*/ 268 h 1052"/>
              <a:gd name="T6" fmla="*/ 516 w 1056"/>
              <a:gd name="T7" fmla="*/ 1052 h 1052"/>
              <a:gd name="T8" fmla="*/ 0 w 1056"/>
              <a:gd name="T9" fmla="*/ 264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1052">
                <a:moveTo>
                  <a:pt x="0" y="264"/>
                </a:moveTo>
                <a:lnTo>
                  <a:pt x="532" y="0"/>
                </a:lnTo>
                <a:lnTo>
                  <a:pt x="1056" y="268"/>
                </a:lnTo>
                <a:lnTo>
                  <a:pt x="516" y="1052"/>
                </a:lnTo>
                <a:lnTo>
                  <a:pt x="0" y="264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 rot="768106">
            <a:off x="3606238" y="3764473"/>
            <a:ext cx="2390775" cy="2600325"/>
            <a:chOff x="847725" y="2209800"/>
            <a:chExt cx="2390775" cy="2600325"/>
          </a:xfrm>
        </p:grpSpPr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1847850" y="3678734"/>
              <a:ext cx="1381125" cy="614362"/>
            </a:xfrm>
            <a:custGeom>
              <a:avLst/>
              <a:gdLst>
                <a:gd name="T0" fmla="*/ 0 w 870"/>
                <a:gd name="T1" fmla="*/ 0 h 387"/>
                <a:gd name="T2" fmla="*/ 870 w 870"/>
                <a:gd name="T3" fmla="*/ 38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0" h="387">
                  <a:moveTo>
                    <a:pt x="0" y="0"/>
                  </a:moveTo>
                  <a:lnTo>
                    <a:pt x="870" y="38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 flipH="1">
              <a:off x="847725" y="3663677"/>
              <a:ext cx="1009650" cy="1133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 flipV="1">
              <a:off x="857250" y="2209800"/>
              <a:ext cx="590550" cy="2600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1457325" y="2209800"/>
              <a:ext cx="1781175" cy="2076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14"/>
              <p:cNvSpPr txBox="1">
                <a:spLocks noChangeArrowheads="1"/>
              </p:cNvSpPr>
              <p:nvPr/>
            </p:nvSpPr>
            <p:spPr bwMode="auto">
              <a:xfrm>
                <a:off x="4316293" y="4869160"/>
                <a:ext cx="54373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3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6293" y="4869160"/>
                <a:ext cx="543739" cy="40011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14"/>
              <p:cNvSpPr txBox="1">
                <a:spLocks noChangeArrowheads="1"/>
              </p:cNvSpPr>
              <p:nvPr/>
            </p:nvSpPr>
            <p:spPr bwMode="auto">
              <a:xfrm>
                <a:off x="4326166" y="3748970"/>
                <a:ext cx="3898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4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6166" y="3748970"/>
                <a:ext cx="389850" cy="40011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4"/>
              <p:cNvSpPr txBox="1">
                <a:spLocks noChangeArrowheads="1"/>
              </p:cNvSpPr>
              <p:nvPr/>
            </p:nvSpPr>
            <p:spPr bwMode="auto">
              <a:xfrm>
                <a:off x="6630422" y="3964994"/>
                <a:ext cx="3898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30422" y="3964994"/>
                <a:ext cx="389850" cy="40011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14"/>
              <p:cNvSpPr txBox="1">
                <a:spLocks noChangeArrowheads="1"/>
              </p:cNvSpPr>
              <p:nvPr/>
            </p:nvSpPr>
            <p:spPr bwMode="auto">
              <a:xfrm>
                <a:off x="3203848" y="1628800"/>
                <a:ext cx="54373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6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3848" y="1628800"/>
                <a:ext cx="543739" cy="40011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14"/>
              <p:cNvSpPr txBox="1">
                <a:spLocks noChangeArrowheads="1"/>
              </p:cNvSpPr>
              <p:nvPr/>
            </p:nvSpPr>
            <p:spPr bwMode="auto">
              <a:xfrm>
                <a:off x="5652120" y="2060848"/>
                <a:ext cx="54373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7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2120" y="2060848"/>
                <a:ext cx="543739" cy="40011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14"/>
              <p:cNvSpPr txBox="1">
                <a:spLocks noChangeArrowheads="1"/>
              </p:cNvSpPr>
              <p:nvPr/>
            </p:nvSpPr>
            <p:spPr bwMode="auto">
              <a:xfrm>
                <a:off x="7484645" y="2060848"/>
                <a:ext cx="54373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8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4645" y="2060848"/>
                <a:ext cx="543739" cy="400110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307767" y="2628038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70°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6595028" y="3779748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50</a:t>
            </a:r>
            <a:r>
              <a:rPr lang="en-GB" b="1" dirty="0">
                <a:solidFill>
                  <a:srgbClr val="FF0000"/>
                </a:solidFill>
              </a:rPr>
              <a:t>°</a:t>
            </a:r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4211960" y="4005064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100</a:t>
            </a:r>
            <a:r>
              <a:rPr lang="en-GB" b="1" dirty="0">
                <a:solidFill>
                  <a:srgbClr val="FF0000"/>
                </a:solidFill>
              </a:rPr>
              <a:t>°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2267744" y="1907540"/>
            <a:ext cx="1529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 x 70° = 140°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6084168" y="2134597"/>
            <a:ext cx="1565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2 x 50° = 100°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For each angle</a:t>
            </a:r>
            <a:endParaRPr lang="en-GB" dirty="0"/>
          </a:p>
        </p:txBody>
      </p:sp>
      <p:sp>
        <p:nvSpPr>
          <p:cNvPr id="55" name="Rectangle 54"/>
          <p:cNvSpPr/>
          <p:nvPr/>
        </p:nvSpPr>
        <p:spPr>
          <a:xfrm>
            <a:off x="3779912" y="5651956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 x 100° = 200°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1033034" y="119675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a)</a:t>
            </a:r>
            <a:endParaRPr lang="en-GB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924769" y="1403484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b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917361" y="3717032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c)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6264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51" grpId="0"/>
      <p:bldP spid="52" grpId="0"/>
      <p:bldP spid="53" grpId="0"/>
      <p:bldP spid="54" grpId="0"/>
      <p:bldP spid="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0"/>
          <p:cNvSpPr txBox="1">
            <a:spLocks noChangeArrowheads="1"/>
          </p:cNvSpPr>
          <p:nvPr/>
        </p:nvSpPr>
        <p:spPr bwMode="auto">
          <a:xfrm>
            <a:off x="498864" y="1559694"/>
            <a:ext cx="8105584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3200" b="1" dirty="0" smtClean="0"/>
              <a:t>Do any of these sets of angles form the four interior angles of a quadrilateral?</a:t>
            </a:r>
            <a:endParaRPr lang="en-GB" sz="3200" b="1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361281"/>
            <a:ext cx="8229600" cy="979487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solidFill>
                  <a:schemeClr val="bg1"/>
                </a:solidFill>
              </a:rPr>
              <a:t>Activity 7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852936"/>
            <a:ext cx="3672408" cy="353943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n-GB" sz="3200" dirty="0" smtClean="0"/>
              <a:t> 135°, 75°, 60°, 80°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n-GB" sz="3200" dirty="0" smtClean="0"/>
              <a:t> 150°, 60°, 80</a:t>
            </a:r>
            <a:r>
              <a:rPr lang="en-GB" sz="3200" dirty="0"/>
              <a:t>°</a:t>
            </a:r>
            <a:r>
              <a:rPr lang="en-GB" sz="3200" dirty="0" smtClean="0"/>
              <a:t>, 70°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n-GB" sz="3200" dirty="0" smtClean="0"/>
              <a:t> 85°, 85°, 120°, 60°</a:t>
            </a:r>
          </a:p>
          <a:p>
            <a:pPr marL="342900" indent="-342900">
              <a:buFont typeface="+mj-lt"/>
              <a:buAutoNum type="alphaLcParenR"/>
            </a:pPr>
            <a:endParaRPr lang="en-GB" sz="32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644008" y="2852936"/>
            <a:ext cx="3816424" cy="353943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3200" dirty="0" smtClean="0"/>
              <a:t>d) 80°, 90°, 90°, 110°</a:t>
            </a:r>
          </a:p>
          <a:p>
            <a:pPr>
              <a:lnSpc>
                <a:spcPct val="200000"/>
              </a:lnSpc>
            </a:pPr>
            <a:r>
              <a:rPr lang="en-GB" sz="3200" dirty="0" smtClean="0"/>
              <a:t>e) 95°, 95°, </a:t>
            </a:r>
            <a:r>
              <a:rPr lang="en-GB" sz="3200" dirty="0"/>
              <a:t>6</a:t>
            </a:r>
            <a:r>
              <a:rPr lang="en-GB" sz="3200" dirty="0" smtClean="0"/>
              <a:t>0</a:t>
            </a:r>
            <a:r>
              <a:rPr lang="en-GB" sz="3200" dirty="0"/>
              <a:t>°</a:t>
            </a:r>
            <a:r>
              <a:rPr lang="en-GB" sz="3200" dirty="0" smtClean="0"/>
              <a:t>, 110°</a:t>
            </a:r>
          </a:p>
          <a:p>
            <a:pPr>
              <a:lnSpc>
                <a:spcPct val="200000"/>
              </a:lnSpc>
            </a:pPr>
            <a:r>
              <a:rPr lang="en-GB" sz="3200" dirty="0" smtClean="0"/>
              <a:t>f) 102°, 138°, 90°, </a:t>
            </a:r>
            <a:r>
              <a:rPr lang="en-GB" sz="3200" dirty="0"/>
              <a:t>3</a:t>
            </a:r>
            <a:r>
              <a:rPr lang="en-GB" sz="3200" dirty="0" smtClean="0"/>
              <a:t>0°</a:t>
            </a:r>
          </a:p>
          <a:p>
            <a:endParaRPr lang="en-GB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75656" y="3334340"/>
            <a:ext cx="187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FF0000"/>
                </a:solidFill>
              </a:rPr>
              <a:t>No = 350°</a:t>
            </a:r>
          </a:p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FF0000"/>
                </a:solidFill>
              </a:rPr>
              <a:t>Yes = 360°</a:t>
            </a:r>
          </a:p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FF0000"/>
                </a:solidFill>
              </a:rPr>
              <a:t>No = 350°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6136" y="3334340"/>
            <a:ext cx="1997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3200" dirty="0">
                <a:solidFill>
                  <a:srgbClr val="FF0000"/>
                </a:solidFill>
              </a:rPr>
              <a:t>No = 370°</a:t>
            </a:r>
          </a:p>
          <a:p>
            <a:pPr>
              <a:lnSpc>
                <a:spcPct val="200000"/>
              </a:lnSpc>
            </a:pPr>
            <a:r>
              <a:rPr lang="en-GB" sz="3200" dirty="0">
                <a:solidFill>
                  <a:srgbClr val="FF0000"/>
                </a:solidFill>
              </a:rPr>
              <a:t>Yes = 360°</a:t>
            </a:r>
          </a:p>
          <a:p>
            <a:pPr>
              <a:lnSpc>
                <a:spcPct val="200000"/>
              </a:lnSpc>
            </a:pPr>
            <a:r>
              <a:rPr lang="en-GB" sz="3200" dirty="0">
                <a:solidFill>
                  <a:srgbClr val="FF0000"/>
                </a:solidFill>
              </a:rPr>
              <a:t>Yes = 360°</a:t>
            </a:r>
          </a:p>
        </p:txBody>
      </p:sp>
    </p:spTree>
    <p:extLst>
      <p:ext uri="{BB962C8B-B14F-4D97-AF65-F5344CB8AC3E}">
        <p14:creationId xmlns:p14="http://schemas.microsoft.com/office/powerpoint/2010/main" val="193266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ChangeArrowheads="1"/>
          </p:cNvSpPr>
          <p:nvPr/>
        </p:nvSpPr>
        <p:spPr bwMode="auto">
          <a:xfrm rot="-6549909">
            <a:off x="4031456" y="729457"/>
            <a:ext cx="504825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 rot="-6549909">
            <a:off x="3886994" y="297657"/>
            <a:ext cx="504825" cy="287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 rot="7567431">
            <a:off x="3275807" y="548481"/>
            <a:ext cx="431800" cy="287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 rot="-9455964">
            <a:off x="4211638" y="3573463"/>
            <a:ext cx="431800" cy="287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 rot="-9455964">
            <a:off x="4500563" y="3716338"/>
            <a:ext cx="431800" cy="287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 rot="-9455964">
            <a:off x="4859338" y="3933825"/>
            <a:ext cx="431800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 rot="-9455964">
            <a:off x="5219700" y="3860800"/>
            <a:ext cx="431800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 rot="-9455964">
            <a:off x="5364163" y="3644900"/>
            <a:ext cx="431800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 rot="-9455964">
            <a:off x="5292725" y="3357563"/>
            <a:ext cx="431800" cy="287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 rot="-6674772">
            <a:off x="4931569" y="3069431"/>
            <a:ext cx="431800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 rot="-9455964">
            <a:off x="5219700" y="3213100"/>
            <a:ext cx="431800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 rot="-9455964">
            <a:off x="4427538" y="3789363"/>
            <a:ext cx="431800" cy="287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 rot="-1639958">
            <a:off x="1619250" y="3789363"/>
            <a:ext cx="503238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 rot="-1639958">
            <a:off x="1331913" y="4005263"/>
            <a:ext cx="5032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 rot="-1639958">
            <a:off x="1042988" y="4076700"/>
            <a:ext cx="5032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 rot="-1639958">
            <a:off x="827088" y="4149725"/>
            <a:ext cx="5032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 rot="-3279917">
            <a:off x="1151732" y="3248819"/>
            <a:ext cx="5032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 rot="-1639958">
            <a:off x="755650" y="3357563"/>
            <a:ext cx="503238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 rot="-1639958">
            <a:off x="684213" y="3573463"/>
            <a:ext cx="5032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 rot="-3717037">
            <a:off x="792957" y="3752056"/>
            <a:ext cx="503238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 rot="1865630">
            <a:off x="3779838" y="2708275"/>
            <a:ext cx="574675" cy="503238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 rot="1865630">
            <a:off x="3276600" y="2420938"/>
            <a:ext cx="574675" cy="503237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 rot="1865630">
            <a:off x="2843213" y="2349500"/>
            <a:ext cx="574675" cy="503238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 rot="1865630">
            <a:off x="2484438" y="2565400"/>
            <a:ext cx="574675" cy="503238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 rot="9262234">
            <a:off x="2195513" y="3284538"/>
            <a:ext cx="358775" cy="142875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 rot="9262234">
            <a:off x="2268538" y="2924175"/>
            <a:ext cx="358775" cy="142875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 rot="9262234">
            <a:off x="2339975" y="3068638"/>
            <a:ext cx="358775" cy="142875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 rot="7668332">
            <a:off x="2232025" y="3176588"/>
            <a:ext cx="358775" cy="142875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4894227" y="2597572"/>
            <a:ext cx="3422189" cy="40717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4000" u="sng" dirty="0" smtClean="0">
                <a:latin typeface="Calibri" pitchFamily="34" charset="0"/>
                <a:cs typeface="Calibri" pitchFamily="34" charset="0"/>
              </a:rPr>
              <a:t>Multiple choice</a:t>
            </a:r>
          </a:p>
          <a:p>
            <a:pPr eaLnBrk="1" hangingPunct="1"/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en-GB" altLang="en-US" sz="4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75°</a:t>
            </a:r>
            <a:endParaRPr lang="en-GB" altLang="en-US" sz="40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 B</a:t>
            </a:r>
            <a:r>
              <a:rPr lang="en-GB" altLang="en-US" sz="4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85°</a:t>
            </a:r>
            <a:endParaRPr lang="en-GB" altLang="en-US" sz="40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 C</a:t>
            </a:r>
            <a:r>
              <a:rPr lang="en-GB" altLang="en-US" sz="4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95°</a:t>
            </a:r>
            <a:endParaRPr lang="en-GB" altLang="en-US" sz="40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 D</a:t>
            </a:r>
            <a:r>
              <a:rPr lang="en-GB" altLang="en-US" sz="4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105°</a:t>
            </a:r>
            <a:endParaRPr lang="en-GB" altLang="en-US" sz="40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 E</a:t>
            </a:r>
            <a:r>
              <a:rPr lang="en-GB" altLang="en-US" sz="4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altLang="en-US" sz="4000" dirty="0" smtClean="0">
                <a:latin typeface="Calibri" pitchFamily="34" charset="0"/>
                <a:cs typeface="Calibri" pitchFamily="34" charset="0"/>
              </a:rPr>
              <a:t>285°</a:t>
            </a:r>
            <a:endParaRPr lang="en-GB" altLang="en-US" sz="4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2" t="16191" r="46339" b="44672"/>
          <a:stretch>
            <a:fillRect/>
          </a:stretch>
        </p:blipFill>
        <p:spPr>
          <a:xfrm>
            <a:off x="698996" y="1085132"/>
            <a:ext cx="4017020" cy="3640012"/>
          </a:xfrm>
        </p:spPr>
      </p:pic>
      <p:sp>
        <p:nvSpPr>
          <p:cNvPr id="37932" name="AutoShape 44"/>
          <p:cNvSpPr>
            <a:spLocks noChangeArrowheads="1"/>
          </p:cNvSpPr>
          <p:nvPr/>
        </p:nvSpPr>
        <p:spPr bwMode="auto">
          <a:xfrm rot="10800000">
            <a:off x="1839186" y="5301207"/>
            <a:ext cx="2444782" cy="1150937"/>
          </a:xfrm>
          <a:prstGeom prst="wedgeRoundRectCallout">
            <a:avLst>
              <a:gd name="adj1" fmla="val 17542"/>
              <a:gd name="adj2" fmla="val 145171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1835696" y="5399623"/>
            <a:ext cx="24004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 sz="2800" dirty="0" smtClean="0">
                <a:latin typeface="Calibri" pitchFamily="34" charset="0"/>
                <a:cs typeface="Calibri" pitchFamily="34" charset="0"/>
              </a:rPr>
              <a:t>Work out the size of angle x</a:t>
            </a:r>
            <a:endParaRPr lang="en-GB" alt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457200" y="188640"/>
            <a:ext cx="8229600" cy="97948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solidFill>
                  <a:schemeClr val="bg1"/>
                </a:solidFill>
              </a:rPr>
              <a:t>Plenary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6" name="AutoShape 44"/>
          <p:cNvSpPr>
            <a:spLocks noChangeArrowheads="1"/>
          </p:cNvSpPr>
          <p:nvPr/>
        </p:nvSpPr>
        <p:spPr bwMode="auto">
          <a:xfrm rot="10800000">
            <a:off x="5592553" y="1268761"/>
            <a:ext cx="2444782" cy="1150937"/>
          </a:xfrm>
          <a:prstGeom prst="wedgeRoundRectCallout">
            <a:avLst>
              <a:gd name="adj1" fmla="val 131423"/>
              <a:gd name="adj2" fmla="val -57600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5636887" y="1340768"/>
            <a:ext cx="24004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 sz="2800" dirty="0" smtClean="0">
                <a:latin typeface="Calibri" pitchFamily="34" charset="0"/>
                <a:cs typeface="Calibri" pitchFamily="34" charset="0"/>
              </a:rPr>
              <a:t>Name this shape</a:t>
            </a:r>
            <a:endParaRPr lang="en-GB" alt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88640"/>
            <a:ext cx="8229600" cy="97948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Plenary ANSWER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2" t="16191" r="46339" b="44672"/>
          <a:stretch>
            <a:fillRect/>
          </a:stretch>
        </p:blipFill>
        <p:spPr>
          <a:xfrm>
            <a:off x="5364088" y="3284984"/>
            <a:ext cx="3496508" cy="31683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5536" y="1340768"/>
                <a:ext cx="8393052" cy="458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altLang="en-US" sz="2400" dirty="0" smtClean="0">
                    <a:latin typeface="Calibri" pitchFamily="34" charset="0"/>
                    <a:cs typeface="Calibri" pitchFamily="34" charset="0"/>
                  </a:rPr>
                  <a:t>We have learnt that all the interior angles in a quadrilateral add up to 360</a:t>
                </a:r>
                <a:r>
                  <a:rPr lang="en-US" altLang="en-US" sz="2400" dirty="0" smtClean="0">
                    <a:latin typeface="Calibri" pitchFamily="34" charset="0"/>
                    <a:cs typeface="Calibri" pitchFamily="34" charset="0"/>
                  </a:rPr>
                  <a:t>°</a:t>
                </a:r>
              </a:p>
              <a:p>
                <a:endParaRPr lang="en-US" altLang="en-US" sz="2400" dirty="0" smtClean="0"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US" altLang="en-US" sz="28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360 - (35 + 15 + 25) = 285° for the missing interior angle.</a:t>
                </a:r>
                <a:endParaRPr lang="en-GB" altLang="en-US" sz="28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endParaRPr lang="en-GB" altLang="en-US" sz="2400" dirty="0" smtClean="0"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GB" altLang="en-US" sz="2400" dirty="0" smtClean="0">
                    <a:latin typeface="Calibri" pitchFamily="34" charset="0"/>
                    <a:cs typeface="Calibri" pitchFamily="34" charset="0"/>
                  </a:rPr>
                  <a:t>We also know that angles around a point add up to 360</a:t>
                </a:r>
                <a:r>
                  <a:rPr lang="en-US" altLang="en-US" sz="2400" dirty="0" smtClean="0">
                    <a:latin typeface="Calibri" pitchFamily="34" charset="0"/>
                    <a:cs typeface="Calibri" pitchFamily="34" charset="0"/>
                  </a:rPr>
                  <a:t>°</a:t>
                </a:r>
                <a:endParaRPr lang="en-GB" altLang="en-US" sz="2400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en-GB" altLang="en-US" sz="2400" dirty="0"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GB" altLang="en-US" sz="40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So …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GB" altLang="en-US" sz="4000" i="1" dirty="0" smtClean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GB" altLang="en-US" sz="4000" i="1" dirty="0" smtClean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</m:oMath>
                </a14:m>
                <a:r>
                  <a:rPr lang="en-GB" altLang="en-US" sz="40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= 360</a:t>
                </a:r>
                <a:r>
                  <a:rPr lang="en-US" altLang="en-US" sz="40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°</a:t>
                </a:r>
                <a:r>
                  <a:rPr lang="en-GB" altLang="en-US" sz="40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 - 285</a:t>
                </a:r>
                <a:r>
                  <a:rPr lang="en-US" altLang="en-US" sz="40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°</a:t>
                </a:r>
                <a:endParaRPr lang="en-GB" altLang="en-US" sz="40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lvl="3"/>
                <a14:m>
                  <m:oMath xmlns:m="http://schemas.openxmlformats.org/officeDocument/2006/math">
                    <m:r>
                      <a:rPr lang="en-GB" altLang="en-US" sz="4000" i="1" dirty="0" smtClean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GB" altLang="en-US" sz="4000" i="1" dirty="0" smtClean="0">
                        <a:solidFill>
                          <a:srgbClr val="FF0000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</m:oMath>
                </a14:m>
                <a:r>
                  <a:rPr lang="en-GB" altLang="en-US" sz="40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= 75</a:t>
                </a:r>
                <a:r>
                  <a:rPr lang="en-US" altLang="en-US" sz="40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°</a:t>
                </a:r>
                <a:endParaRPr lang="en-GB" altLang="en-US" sz="4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340768"/>
                <a:ext cx="8393052" cy="458587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614" t="-1064" r="-290" b="-4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971600" y="5949280"/>
            <a:ext cx="3456384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Q</a:t>
            </a:r>
            <a:r>
              <a:rPr lang="en-GB" sz="2800" b="1" dirty="0" smtClean="0">
                <a:solidFill>
                  <a:schemeClr val="bg1"/>
                </a:solidFill>
              </a:rPr>
              <a:t>uadrilateral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55650" y="4437063"/>
            <a:ext cx="3529013" cy="2160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55650" y="549275"/>
            <a:ext cx="2808288" cy="38877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63938" y="549275"/>
            <a:ext cx="3600450" cy="33845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284663" y="3933825"/>
            <a:ext cx="2879725" cy="2663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39975" y="2241550"/>
            <a:ext cx="1079500" cy="1835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87675" y="4076700"/>
            <a:ext cx="431800" cy="17287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19475" y="4076700"/>
            <a:ext cx="2447925" cy="10080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419475" y="2241550"/>
            <a:ext cx="1944688" cy="1835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TextBox 23"/>
          <p:cNvSpPr txBox="1">
            <a:spLocks noChangeArrowheads="1"/>
          </p:cNvSpPr>
          <p:nvPr/>
        </p:nvSpPr>
        <p:spPr bwMode="auto">
          <a:xfrm>
            <a:off x="6516216" y="3748088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80°</a:t>
            </a:r>
            <a:endParaRPr lang="en-GB" sz="2000" b="1" dirty="0"/>
          </a:p>
        </p:txBody>
      </p:sp>
      <p:sp>
        <p:nvSpPr>
          <p:cNvPr id="8203" name="TextBox 24"/>
          <p:cNvSpPr txBox="1">
            <a:spLocks noChangeArrowheads="1"/>
          </p:cNvSpPr>
          <p:nvPr/>
        </p:nvSpPr>
        <p:spPr bwMode="auto">
          <a:xfrm>
            <a:off x="4716016" y="2055813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80°</a:t>
            </a:r>
            <a:endParaRPr lang="en-GB" sz="2000" b="1" dirty="0"/>
          </a:p>
        </p:txBody>
      </p:sp>
      <p:sp>
        <p:nvSpPr>
          <p:cNvPr id="8204" name="TextBox 25"/>
          <p:cNvSpPr txBox="1">
            <a:spLocks noChangeArrowheads="1"/>
          </p:cNvSpPr>
          <p:nvPr/>
        </p:nvSpPr>
        <p:spPr bwMode="auto">
          <a:xfrm>
            <a:off x="5220072" y="4973106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70°</a:t>
            </a:r>
            <a:endParaRPr lang="en-GB" sz="2000" b="1" dirty="0"/>
          </a:p>
        </p:txBody>
      </p:sp>
      <p:sp>
        <p:nvSpPr>
          <p:cNvPr id="8205" name="TextBox 1"/>
          <p:cNvSpPr txBox="1">
            <a:spLocks noChangeArrowheads="1"/>
          </p:cNvSpPr>
          <p:nvPr/>
        </p:nvSpPr>
        <p:spPr bwMode="auto">
          <a:xfrm>
            <a:off x="5225654" y="2276872"/>
            <a:ext cx="2936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06" name="TextBox 2"/>
          <p:cNvSpPr txBox="1">
            <a:spLocks noChangeArrowheads="1"/>
          </p:cNvSpPr>
          <p:nvPr/>
        </p:nvSpPr>
        <p:spPr bwMode="auto">
          <a:xfrm>
            <a:off x="5756962" y="4715852"/>
            <a:ext cx="2664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f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07" name="TextBox 3"/>
          <p:cNvSpPr txBox="1">
            <a:spLocks noChangeArrowheads="1"/>
          </p:cNvSpPr>
          <p:nvPr/>
        </p:nvSpPr>
        <p:spPr bwMode="auto">
          <a:xfrm>
            <a:off x="3619036" y="3789040"/>
            <a:ext cx="304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g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08" name="TextBox 5"/>
          <p:cNvSpPr txBox="1">
            <a:spLocks noChangeArrowheads="1"/>
          </p:cNvSpPr>
          <p:nvPr/>
        </p:nvSpPr>
        <p:spPr bwMode="auto">
          <a:xfrm>
            <a:off x="3923928" y="6021288"/>
            <a:ext cx="662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105°</a:t>
            </a:r>
            <a:endParaRPr lang="en-GB" sz="2000" b="1" dirty="0"/>
          </a:p>
        </p:txBody>
      </p:sp>
      <p:sp>
        <p:nvSpPr>
          <p:cNvPr id="8209" name="TextBox 7"/>
          <p:cNvSpPr txBox="1">
            <a:spLocks noChangeArrowheads="1"/>
          </p:cNvSpPr>
          <p:nvPr/>
        </p:nvSpPr>
        <p:spPr bwMode="auto">
          <a:xfrm>
            <a:off x="3347864" y="724634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63°</a:t>
            </a:r>
            <a:endParaRPr lang="en-GB" sz="2000" b="1" dirty="0"/>
          </a:p>
        </p:txBody>
      </p:sp>
      <p:sp>
        <p:nvSpPr>
          <p:cNvPr id="8210" name="TextBox 9"/>
          <p:cNvSpPr txBox="1">
            <a:spLocks noChangeArrowheads="1"/>
          </p:cNvSpPr>
          <p:nvPr/>
        </p:nvSpPr>
        <p:spPr bwMode="auto">
          <a:xfrm>
            <a:off x="868432" y="4181018"/>
            <a:ext cx="2471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 err="1" smtClean="0">
                <a:solidFill>
                  <a:srgbClr val="FF0000"/>
                </a:solidFill>
              </a:rPr>
              <a:t>i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11" name="TextBox 11"/>
          <p:cNvSpPr txBox="1">
            <a:spLocks noChangeArrowheads="1"/>
          </p:cNvSpPr>
          <p:nvPr/>
        </p:nvSpPr>
        <p:spPr bwMode="auto">
          <a:xfrm>
            <a:off x="2555776" y="5229200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71°</a:t>
            </a:r>
            <a:endParaRPr lang="en-GB" sz="2000" b="1" dirty="0"/>
          </a:p>
        </p:txBody>
      </p:sp>
      <p:sp>
        <p:nvSpPr>
          <p:cNvPr id="8212" name="TextBox 12"/>
          <p:cNvSpPr txBox="1">
            <a:spLocks noChangeArrowheads="1"/>
          </p:cNvSpPr>
          <p:nvPr/>
        </p:nvSpPr>
        <p:spPr bwMode="auto">
          <a:xfrm>
            <a:off x="3025340" y="5517232"/>
            <a:ext cx="322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213" name="TextBox 13"/>
          <p:cNvSpPr txBox="1">
            <a:spLocks noChangeArrowheads="1"/>
          </p:cNvSpPr>
          <p:nvPr/>
        </p:nvSpPr>
        <p:spPr bwMode="auto">
          <a:xfrm>
            <a:off x="3338513" y="414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14" name="TextBox 14"/>
          <p:cNvSpPr txBox="1">
            <a:spLocks noChangeArrowheads="1"/>
          </p:cNvSpPr>
          <p:nvPr/>
        </p:nvSpPr>
        <p:spPr bwMode="auto">
          <a:xfrm>
            <a:off x="3267075" y="3501008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58°</a:t>
            </a:r>
            <a:endParaRPr lang="en-GB" sz="2000" b="1" dirty="0"/>
          </a:p>
        </p:txBody>
      </p:sp>
      <p:sp>
        <p:nvSpPr>
          <p:cNvPr id="8215" name="TextBox 15"/>
          <p:cNvSpPr txBox="1">
            <a:spLocks noChangeArrowheads="1"/>
          </p:cNvSpPr>
          <p:nvPr/>
        </p:nvSpPr>
        <p:spPr bwMode="auto">
          <a:xfrm>
            <a:off x="3059832" y="3933825"/>
            <a:ext cx="322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h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16" name="TextBox 17"/>
          <p:cNvSpPr txBox="1">
            <a:spLocks noChangeArrowheads="1"/>
          </p:cNvSpPr>
          <p:nvPr/>
        </p:nvSpPr>
        <p:spPr bwMode="auto">
          <a:xfrm>
            <a:off x="2161244" y="2452826"/>
            <a:ext cx="322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217" name="TextBox 19"/>
          <p:cNvSpPr txBox="1">
            <a:spLocks noChangeArrowheads="1"/>
          </p:cNvSpPr>
          <p:nvPr/>
        </p:nvSpPr>
        <p:spPr bwMode="auto">
          <a:xfrm>
            <a:off x="2388488" y="2060848"/>
            <a:ext cx="311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a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08625" y="404664"/>
            <a:ext cx="1623815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Not drawn to scale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72064" y="261243"/>
            <a:ext cx="2628205" cy="576064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>
                <a:latin typeface="Arial" pitchFamily="34" charset="0"/>
              </a:rPr>
              <a:t>Extension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80312" y="1037049"/>
            <a:ext cx="15841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b="1" dirty="0" smtClean="0"/>
              <a:t>a = </a:t>
            </a:r>
          </a:p>
          <a:p>
            <a:pPr>
              <a:lnSpc>
                <a:spcPct val="200000"/>
              </a:lnSpc>
            </a:pPr>
            <a:r>
              <a:rPr lang="en-GB" sz="2000" b="1" dirty="0"/>
              <a:t>b</a:t>
            </a:r>
            <a:r>
              <a:rPr lang="en-GB" sz="2000" b="1" dirty="0" smtClean="0"/>
              <a:t> = </a:t>
            </a:r>
          </a:p>
          <a:p>
            <a:pPr>
              <a:lnSpc>
                <a:spcPct val="200000"/>
              </a:lnSpc>
            </a:pPr>
            <a:r>
              <a:rPr lang="en-GB" sz="2000" b="1" dirty="0"/>
              <a:t>c</a:t>
            </a:r>
            <a:r>
              <a:rPr lang="en-GB" sz="2000" b="1" dirty="0" smtClean="0"/>
              <a:t> = </a:t>
            </a:r>
          </a:p>
          <a:p>
            <a:pPr>
              <a:lnSpc>
                <a:spcPct val="200000"/>
              </a:lnSpc>
            </a:pPr>
            <a:r>
              <a:rPr lang="en-GB" sz="2000" b="1" dirty="0"/>
              <a:t>d</a:t>
            </a:r>
            <a:r>
              <a:rPr lang="en-GB" sz="2000" b="1" dirty="0" smtClean="0"/>
              <a:t> = </a:t>
            </a:r>
          </a:p>
          <a:p>
            <a:pPr>
              <a:lnSpc>
                <a:spcPct val="200000"/>
              </a:lnSpc>
            </a:pPr>
            <a:r>
              <a:rPr lang="en-GB" sz="2000" b="1" dirty="0"/>
              <a:t>e</a:t>
            </a:r>
            <a:r>
              <a:rPr lang="en-GB" sz="2000" b="1" dirty="0" smtClean="0"/>
              <a:t> = </a:t>
            </a:r>
          </a:p>
          <a:p>
            <a:pPr>
              <a:lnSpc>
                <a:spcPct val="200000"/>
              </a:lnSpc>
            </a:pPr>
            <a:r>
              <a:rPr lang="en-GB" sz="2000" b="1" dirty="0"/>
              <a:t>f</a:t>
            </a:r>
            <a:r>
              <a:rPr lang="en-GB" sz="2000" b="1" dirty="0" smtClean="0"/>
              <a:t> = </a:t>
            </a:r>
          </a:p>
          <a:p>
            <a:pPr>
              <a:lnSpc>
                <a:spcPct val="200000"/>
              </a:lnSpc>
            </a:pPr>
            <a:r>
              <a:rPr lang="en-GB" sz="2000" b="1" dirty="0"/>
              <a:t>g</a:t>
            </a:r>
            <a:r>
              <a:rPr lang="en-GB" sz="2000" b="1" dirty="0" smtClean="0"/>
              <a:t> = </a:t>
            </a:r>
          </a:p>
          <a:p>
            <a:pPr>
              <a:lnSpc>
                <a:spcPct val="200000"/>
              </a:lnSpc>
            </a:pPr>
            <a:r>
              <a:rPr lang="en-GB" sz="2000" b="1" dirty="0"/>
              <a:t>h</a:t>
            </a:r>
            <a:r>
              <a:rPr lang="en-GB" sz="2000" b="1" dirty="0" smtClean="0"/>
              <a:t> = </a:t>
            </a:r>
          </a:p>
          <a:p>
            <a:pPr>
              <a:lnSpc>
                <a:spcPct val="200000"/>
              </a:lnSpc>
            </a:pPr>
            <a:r>
              <a:rPr lang="en-GB" sz="2000" b="1" dirty="0" smtClean="0"/>
              <a:t>i =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39492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Box 23"/>
          <p:cNvSpPr txBox="1">
            <a:spLocks noChangeArrowheads="1"/>
          </p:cNvSpPr>
          <p:nvPr/>
        </p:nvSpPr>
        <p:spPr bwMode="auto">
          <a:xfrm>
            <a:off x="6516216" y="1516722"/>
            <a:ext cx="662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110°</a:t>
            </a:r>
            <a:endParaRPr lang="en-GB" sz="2000" b="1" dirty="0"/>
          </a:p>
        </p:txBody>
      </p:sp>
      <p:sp>
        <p:nvSpPr>
          <p:cNvPr id="8203" name="TextBox 24"/>
          <p:cNvSpPr txBox="1">
            <a:spLocks noChangeArrowheads="1"/>
          </p:cNvSpPr>
          <p:nvPr/>
        </p:nvSpPr>
        <p:spPr bwMode="auto">
          <a:xfrm>
            <a:off x="1053648" y="2676982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45°</a:t>
            </a:r>
            <a:endParaRPr lang="en-GB" sz="2000" b="1" dirty="0"/>
          </a:p>
        </p:txBody>
      </p:sp>
      <p:sp>
        <p:nvSpPr>
          <p:cNvPr id="8204" name="TextBox 25"/>
          <p:cNvSpPr txBox="1">
            <a:spLocks noChangeArrowheads="1"/>
          </p:cNvSpPr>
          <p:nvPr/>
        </p:nvSpPr>
        <p:spPr bwMode="auto">
          <a:xfrm>
            <a:off x="5004048" y="5301208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/>
              <a:t>3</a:t>
            </a:r>
            <a:r>
              <a:rPr lang="en-GB" sz="2000" b="1" dirty="0" smtClean="0"/>
              <a:t>0°</a:t>
            </a:r>
            <a:endParaRPr lang="en-GB" sz="2000" b="1" dirty="0"/>
          </a:p>
        </p:txBody>
      </p:sp>
      <p:sp>
        <p:nvSpPr>
          <p:cNvPr id="8209" name="TextBox 7"/>
          <p:cNvSpPr txBox="1">
            <a:spLocks noChangeArrowheads="1"/>
          </p:cNvSpPr>
          <p:nvPr/>
        </p:nvSpPr>
        <p:spPr bwMode="auto">
          <a:xfrm>
            <a:off x="1519064" y="1311488"/>
            <a:ext cx="662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105°</a:t>
            </a:r>
            <a:endParaRPr lang="en-GB" sz="2000" b="1" dirty="0"/>
          </a:p>
        </p:txBody>
      </p:sp>
      <p:sp>
        <p:nvSpPr>
          <p:cNvPr id="8211" name="TextBox 11"/>
          <p:cNvSpPr txBox="1">
            <a:spLocks noChangeArrowheads="1"/>
          </p:cNvSpPr>
          <p:nvPr/>
        </p:nvSpPr>
        <p:spPr bwMode="auto">
          <a:xfrm>
            <a:off x="3563888" y="5333146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/>
              <a:t>30°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14" name="TextBox 14"/>
              <p:cNvSpPr txBox="1">
                <a:spLocks noChangeArrowheads="1"/>
              </p:cNvSpPr>
              <p:nvPr/>
            </p:nvSpPr>
            <p:spPr bwMode="auto">
              <a:xfrm>
                <a:off x="3563888" y="2740858"/>
                <a:ext cx="3898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8214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88" y="2740858"/>
                <a:ext cx="389850" cy="40011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908625" y="404664"/>
            <a:ext cx="1623815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Not drawn to scale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72064" y="261243"/>
            <a:ext cx="2628205" cy="576064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>
                <a:latin typeface="Arial" pitchFamily="34" charset="0"/>
              </a:rPr>
              <a:t>Extension</a:t>
            </a:r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>
            <a:off x="974039" y="1196752"/>
            <a:ext cx="3021897" cy="1944216"/>
          </a:xfrm>
          <a:custGeom>
            <a:avLst/>
            <a:gdLst>
              <a:gd name="T0" fmla="*/ 0 w 2223"/>
              <a:gd name="T1" fmla="*/ 1406 h 1406"/>
              <a:gd name="T2" fmla="*/ 2223 w 2223"/>
              <a:gd name="T3" fmla="*/ 1406 h 1406"/>
              <a:gd name="T4" fmla="*/ 1996 w 2223"/>
              <a:gd name="T5" fmla="*/ 362 h 1406"/>
              <a:gd name="T6" fmla="*/ 454 w 2223"/>
              <a:gd name="T7" fmla="*/ 0 h 1406"/>
              <a:gd name="T8" fmla="*/ 0 w 2223"/>
              <a:gd name="T9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3" h="1406">
                <a:moveTo>
                  <a:pt x="0" y="1406"/>
                </a:moveTo>
                <a:lnTo>
                  <a:pt x="2223" y="1406"/>
                </a:lnTo>
                <a:lnTo>
                  <a:pt x="1996" y="362"/>
                </a:lnTo>
                <a:lnTo>
                  <a:pt x="454" y="0"/>
                </a:lnTo>
                <a:lnTo>
                  <a:pt x="0" y="1406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2" name="Freeform 17"/>
          <p:cNvSpPr>
            <a:spLocks/>
          </p:cNvSpPr>
          <p:nvPr/>
        </p:nvSpPr>
        <p:spPr bwMode="auto">
          <a:xfrm>
            <a:off x="5615450" y="1407506"/>
            <a:ext cx="2412934" cy="3132804"/>
          </a:xfrm>
          <a:custGeom>
            <a:avLst/>
            <a:gdLst>
              <a:gd name="T0" fmla="*/ 0 w 1056"/>
              <a:gd name="T1" fmla="*/ 264 h 1052"/>
              <a:gd name="T2" fmla="*/ 532 w 1056"/>
              <a:gd name="T3" fmla="*/ 0 h 1052"/>
              <a:gd name="T4" fmla="*/ 1056 w 1056"/>
              <a:gd name="T5" fmla="*/ 268 h 1052"/>
              <a:gd name="T6" fmla="*/ 516 w 1056"/>
              <a:gd name="T7" fmla="*/ 1052 h 1052"/>
              <a:gd name="T8" fmla="*/ 0 w 1056"/>
              <a:gd name="T9" fmla="*/ 264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1052">
                <a:moveTo>
                  <a:pt x="0" y="264"/>
                </a:moveTo>
                <a:lnTo>
                  <a:pt x="532" y="0"/>
                </a:lnTo>
                <a:lnTo>
                  <a:pt x="1056" y="268"/>
                </a:lnTo>
                <a:lnTo>
                  <a:pt x="516" y="1052"/>
                </a:lnTo>
                <a:lnTo>
                  <a:pt x="0" y="264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 rot="768106">
            <a:off x="3606238" y="3764473"/>
            <a:ext cx="2390775" cy="2600325"/>
            <a:chOff x="847725" y="2209800"/>
            <a:chExt cx="2390775" cy="2600325"/>
          </a:xfrm>
        </p:grpSpPr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1847850" y="3678734"/>
              <a:ext cx="1381125" cy="614362"/>
            </a:xfrm>
            <a:custGeom>
              <a:avLst/>
              <a:gdLst>
                <a:gd name="T0" fmla="*/ 0 w 870"/>
                <a:gd name="T1" fmla="*/ 0 h 387"/>
                <a:gd name="T2" fmla="*/ 870 w 870"/>
                <a:gd name="T3" fmla="*/ 38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0" h="387">
                  <a:moveTo>
                    <a:pt x="0" y="0"/>
                  </a:moveTo>
                  <a:lnTo>
                    <a:pt x="870" y="38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 flipH="1">
              <a:off x="847725" y="3663677"/>
              <a:ext cx="1009650" cy="1133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 flipV="1">
              <a:off x="857250" y="2209800"/>
              <a:ext cx="590550" cy="2600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1457325" y="2209800"/>
              <a:ext cx="1781175" cy="2076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14"/>
              <p:cNvSpPr txBox="1">
                <a:spLocks noChangeArrowheads="1"/>
              </p:cNvSpPr>
              <p:nvPr/>
            </p:nvSpPr>
            <p:spPr bwMode="auto">
              <a:xfrm>
                <a:off x="4316293" y="4869160"/>
                <a:ext cx="54373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3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6293" y="4869160"/>
                <a:ext cx="543739" cy="40011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14"/>
              <p:cNvSpPr txBox="1">
                <a:spLocks noChangeArrowheads="1"/>
              </p:cNvSpPr>
              <p:nvPr/>
            </p:nvSpPr>
            <p:spPr bwMode="auto">
              <a:xfrm>
                <a:off x="4326166" y="3748970"/>
                <a:ext cx="3898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4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6166" y="3748970"/>
                <a:ext cx="389850" cy="40011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4"/>
              <p:cNvSpPr txBox="1">
                <a:spLocks noChangeArrowheads="1"/>
              </p:cNvSpPr>
              <p:nvPr/>
            </p:nvSpPr>
            <p:spPr bwMode="auto">
              <a:xfrm>
                <a:off x="6630422" y="3964994"/>
                <a:ext cx="3898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30422" y="3964994"/>
                <a:ext cx="389850" cy="40011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14"/>
              <p:cNvSpPr txBox="1">
                <a:spLocks noChangeArrowheads="1"/>
              </p:cNvSpPr>
              <p:nvPr/>
            </p:nvSpPr>
            <p:spPr bwMode="auto">
              <a:xfrm>
                <a:off x="3203848" y="1628800"/>
                <a:ext cx="54373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6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3848" y="1628800"/>
                <a:ext cx="543739" cy="40011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14"/>
              <p:cNvSpPr txBox="1">
                <a:spLocks noChangeArrowheads="1"/>
              </p:cNvSpPr>
              <p:nvPr/>
            </p:nvSpPr>
            <p:spPr bwMode="auto">
              <a:xfrm>
                <a:off x="5652120" y="2060848"/>
                <a:ext cx="54373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7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2120" y="2060848"/>
                <a:ext cx="543739" cy="40011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14"/>
              <p:cNvSpPr txBox="1">
                <a:spLocks noChangeArrowheads="1"/>
              </p:cNvSpPr>
              <p:nvPr/>
            </p:nvSpPr>
            <p:spPr bwMode="auto">
              <a:xfrm>
                <a:off x="7484645" y="2060848"/>
                <a:ext cx="54373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en-GB" alt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8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4645" y="2060848"/>
                <a:ext cx="543739" cy="40011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033034" y="119675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a)</a:t>
            </a:r>
            <a:endParaRPr lang="en-GB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24769" y="1403484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b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17361" y="3717032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c)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7074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GB" altLang="x-none" sz="4000" dirty="0">
                <a:solidFill>
                  <a:schemeClr val="bg1"/>
                </a:solidFill>
                <a:latin typeface="Ravie" charset="0"/>
              </a:rPr>
              <a:t>Rotational Symmetry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x-none" sz="2400" dirty="0">
                <a:latin typeface="Calibri" pitchFamily="34" charset="0"/>
              </a:rPr>
              <a:t>The order of rotational symmetry of a shape is determined by how many times the shape fits onto itself during a 360</a:t>
            </a:r>
            <a:r>
              <a:rPr lang="en-US" altLang="x-none" sz="2400" dirty="0">
                <a:latin typeface="Calibri" pitchFamily="34" charset="0"/>
              </a:rPr>
              <a:t>° turn. </a:t>
            </a:r>
            <a:endParaRPr lang="en-US" altLang="x-none" sz="2400" dirty="0" smtClean="0">
              <a:latin typeface="Calibri" pitchFamily="34" charset="0"/>
            </a:endParaRPr>
          </a:p>
          <a:p>
            <a:endParaRPr lang="en-US" altLang="x-none" sz="2400" dirty="0">
              <a:latin typeface="Calibri" pitchFamily="34" charset="0"/>
            </a:endParaRPr>
          </a:p>
          <a:p>
            <a:r>
              <a:rPr lang="en-US" altLang="x-none" sz="2400" dirty="0">
                <a:latin typeface="Calibri" pitchFamily="34" charset="0"/>
              </a:rPr>
              <a:t>Every shape has an order of rotational symmetry, even if it is </a:t>
            </a:r>
            <a:r>
              <a:rPr lang="en-US" altLang="x-none" sz="2400" dirty="0" smtClean="0">
                <a:latin typeface="Calibri" pitchFamily="34" charset="0"/>
              </a:rPr>
              <a:t>order 1</a:t>
            </a:r>
          </a:p>
          <a:p>
            <a:endParaRPr lang="en-US" altLang="x-none" sz="2400" dirty="0">
              <a:latin typeface="Calibri" pitchFamily="34" charset="0"/>
            </a:endParaRPr>
          </a:p>
          <a:p>
            <a:r>
              <a:rPr lang="en-US" altLang="x-none" sz="2400" dirty="0">
                <a:latin typeface="Calibri" pitchFamily="34" charset="0"/>
              </a:rPr>
              <a:t>Have a look at the following shapes…</a:t>
            </a:r>
          </a:p>
          <a:p>
            <a:endParaRPr lang="en-US" altLang="x-none" sz="2400" dirty="0">
              <a:latin typeface="Ravi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9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43213" y="1844675"/>
            <a:ext cx="3095625" cy="3095625"/>
          </a:xfrm>
          <a:prstGeom prst="rect">
            <a:avLst/>
          </a:prstGeom>
          <a:solidFill>
            <a:srgbClr val="FC181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2843213" y="1844675"/>
            <a:ext cx="3095625" cy="3095625"/>
            <a:chOff x="1791" y="1162"/>
            <a:chExt cx="1950" cy="1950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791" y="1162"/>
              <a:ext cx="1950" cy="1950"/>
            </a:xfrm>
            <a:prstGeom prst="rect">
              <a:avLst/>
            </a:prstGeom>
            <a:solidFill>
              <a:srgbClr val="FC1812">
                <a:alpha val="50000"/>
              </a:srgbClr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1829" y="1207"/>
              <a:ext cx="91" cy="91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250825" y="908050"/>
            <a:ext cx="8488363" cy="5040313"/>
            <a:chOff x="170" y="572"/>
            <a:chExt cx="5347" cy="3175"/>
          </a:xfrm>
        </p:grpSpPr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-1436707">
              <a:off x="170" y="1164"/>
              <a:ext cx="5347" cy="2085"/>
            </a:xfrm>
            <a:prstGeom prst="wave">
              <a:avLst>
                <a:gd name="adj1" fmla="val 10431"/>
                <a:gd name="adj2" fmla="val 0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612" y="572"/>
              <a:ext cx="4536" cy="31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CA" sz="3600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Ravie" charset="0"/>
                  <a:ea typeface="Ravie" charset="0"/>
                  <a:cs typeface="Ravie" charset="0"/>
                </a:rPr>
                <a:t>order 4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44463" y="152400"/>
            <a:ext cx="3419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2800" dirty="0">
                <a:latin typeface="Ravie" charset="0"/>
              </a:rPr>
              <a:t>Eg1. A square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124075" y="6149975"/>
            <a:ext cx="6840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2800" dirty="0">
                <a:latin typeface="Ravie" charset="0"/>
              </a:rPr>
              <a:t>We say that a square has…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61925" y="692150"/>
            <a:ext cx="6049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2800" dirty="0">
                <a:latin typeface="Ravie" charset="0"/>
              </a:rPr>
              <a:t>It fits on itself 4 times  </a:t>
            </a:r>
          </a:p>
        </p:txBody>
      </p:sp>
      <p:sp>
        <p:nvSpPr>
          <p:cNvPr id="2068" name="AutoShap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8350" y="115888"/>
            <a:ext cx="576263" cy="5762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8301038" y="692150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400">
                <a:latin typeface="Ravie" charset="0"/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147026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9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12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15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0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/>
      <p:bldP spid="20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162175" y="1341438"/>
            <a:ext cx="4824413" cy="42100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C181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162175" y="1341438"/>
            <a:ext cx="4824413" cy="42100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C1812">
              <a:alpha val="50000"/>
            </a:srgbClr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263525" y="908050"/>
            <a:ext cx="8623300" cy="5040313"/>
            <a:chOff x="166" y="572"/>
            <a:chExt cx="5432" cy="3175"/>
          </a:xfrm>
        </p:grpSpPr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 rot="-1436707">
              <a:off x="166" y="1146"/>
              <a:ext cx="5432" cy="2085"/>
            </a:xfrm>
            <a:prstGeom prst="wave">
              <a:avLst>
                <a:gd name="adj1" fmla="val 10431"/>
                <a:gd name="adj2" fmla="val 0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5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612" y="572"/>
              <a:ext cx="4536" cy="31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CA" sz="3600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Ravie" charset="0"/>
                  <a:ea typeface="Ravie" charset="0"/>
                  <a:cs typeface="Ravie" charset="0"/>
                </a:rPr>
                <a:t>order 1</a:t>
              </a:r>
            </a:p>
          </p:txBody>
        </p:sp>
      </p:grp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44463" y="152400"/>
            <a:ext cx="4932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2800">
                <a:latin typeface="Ravie" charset="0"/>
              </a:rPr>
              <a:t>Eg2. A heart shape 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319338" y="6165850"/>
            <a:ext cx="669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2800">
                <a:latin typeface="Ravie" charset="0"/>
              </a:rPr>
              <a:t>We say that a heart has…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61925" y="692150"/>
            <a:ext cx="6497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2800" dirty="0">
                <a:latin typeface="Ravie" charset="0"/>
              </a:rPr>
              <a:t>It fits on itself only once  </a:t>
            </a:r>
          </a:p>
        </p:txBody>
      </p:sp>
      <p:sp>
        <p:nvSpPr>
          <p:cNvPr id="6157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8350" y="115888"/>
            <a:ext cx="576263" cy="5762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8301038" y="692150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400">
                <a:latin typeface="Ravie" charset="0"/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17379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1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5" grpId="0"/>
      <p:bldP spid="6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484438" y="1700213"/>
            <a:ext cx="4105275" cy="3551237"/>
          </a:xfrm>
          <a:prstGeom prst="hexagon">
            <a:avLst>
              <a:gd name="adj" fmla="val 28900"/>
              <a:gd name="vf" fmla="val 115470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2484438" y="1700213"/>
            <a:ext cx="4105275" cy="3551237"/>
            <a:chOff x="1701" y="1207"/>
            <a:chExt cx="2586" cy="2237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1701" y="1207"/>
              <a:ext cx="2586" cy="2237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folHlink">
                <a:alpha val="50000"/>
              </a:schemeClr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2352" y="1245"/>
              <a:ext cx="91" cy="91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269875" y="908050"/>
            <a:ext cx="8488363" cy="5040313"/>
            <a:chOff x="170" y="572"/>
            <a:chExt cx="5347" cy="3175"/>
          </a:xfrm>
        </p:grpSpPr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 rot="-1436707">
              <a:off x="170" y="1164"/>
              <a:ext cx="5347" cy="2085"/>
            </a:xfrm>
            <a:prstGeom prst="wave">
              <a:avLst>
                <a:gd name="adj1" fmla="val 10431"/>
                <a:gd name="adj2" fmla="val 0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0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612" y="572"/>
              <a:ext cx="4536" cy="31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CA" sz="3600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Ravie" charset="0"/>
                  <a:ea typeface="Ravie" charset="0"/>
                  <a:cs typeface="Ravie" charset="0"/>
                </a:rPr>
                <a:t>order 6</a:t>
              </a:r>
            </a:p>
          </p:txBody>
        </p:sp>
      </p:grp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44463" y="152400"/>
            <a:ext cx="60118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2800">
                <a:latin typeface="Ravie" charset="0"/>
              </a:rPr>
              <a:t>What is the order of rotational symmetry?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8172450" y="5589588"/>
            <a:ext cx="576263" cy="5762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935913" y="6148388"/>
            <a:ext cx="1079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400">
                <a:latin typeface="Ravie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00053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3600000">
                                      <p:cBhvr>
                                        <p:cTn id="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3600000">
                                      <p:cBhvr>
                                        <p:cTn id="12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3600000">
                                      <p:cBhvr>
                                        <p:cTn id="1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3600000">
                                      <p:cBhvr>
                                        <p:cTn id="1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3600000">
                                      <p:cBhvr>
                                        <p:cTn id="2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41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79487"/>
          </a:xfrm>
          <a:solidFill>
            <a:srgbClr val="00206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Activity 1 – Show me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68313" y="1484784"/>
            <a:ext cx="8136135" cy="4895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GB" sz="3200" b="1" dirty="0" smtClean="0">
                <a:solidFill>
                  <a:srgbClr val="002060"/>
                </a:solidFill>
              </a:rPr>
              <a:t>A question will appear on the screen.</a:t>
            </a:r>
          </a:p>
          <a:p>
            <a:pPr eaLnBrk="1" hangingPunct="1">
              <a:lnSpc>
                <a:spcPct val="150000"/>
              </a:lnSpc>
            </a:pPr>
            <a:r>
              <a:rPr lang="en-GB" b="1" dirty="0" smtClean="0">
                <a:solidFill>
                  <a:srgbClr val="0070C0"/>
                </a:solidFill>
              </a:rPr>
              <a:t>The answers are multiple</a:t>
            </a:r>
            <a:r>
              <a:rPr lang="en-GB" sz="3200" b="1" dirty="0" smtClean="0">
                <a:solidFill>
                  <a:srgbClr val="0070C0"/>
                </a:solidFill>
              </a:rPr>
              <a:t> choice. Write the answer on your </a:t>
            </a:r>
            <a:r>
              <a:rPr lang="en-GB" b="1" dirty="0" smtClean="0">
                <a:solidFill>
                  <a:srgbClr val="0070C0"/>
                </a:solidFill>
              </a:rPr>
              <a:t>paper</a:t>
            </a:r>
            <a:r>
              <a:rPr lang="en-GB" sz="3200" b="1" dirty="0" smtClean="0">
                <a:solidFill>
                  <a:srgbClr val="0070C0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GB" b="1" dirty="0" smtClean="0">
                <a:solidFill>
                  <a:srgbClr val="002060"/>
                </a:solidFill>
              </a:rPr>
              <a:t>When I tell you to, share your answer.</a:t>
            </a:r>
            <a:endParaRPr lang="en-GB" sz="3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0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600" dirty="0" smtClean="0"/>
              <a:t>How many lines of reflective symmetry does this shape have?</a:t>
            </a:r>
            <a:endParaRPr lang="en-GB" sz="3600" dirty="0"/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3201615" y="1916832"/>
            <a:ext cx="2666529" cy="25202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5085184"/>
            <a:ext cx="1512168" cy="1015663"/>
          </a:xfrm>
          <a:prstGeom prst="rect">
            <a:avLst/>
          </a:prstGeom>
          <a:noFill/>
          <a:ln w="76200">
            <a:solidFill>
              <a:srgbClr val="66FF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6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5085184"/>
            <a:ext cx="1512168" cy="1015663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085184"/>
            <a:ext cx="1512168" cy="1015663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Q1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3708321"/>
            <a:ext cx="151216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square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9" name="Line 125"/>
          <p:cNvSpPr>
            <a:spLocks noChangeShapeType="1"/>
          </p:cNvSpPr>
          <p:nvPr/>
        </p:nvSpPr>
        <p:spPr bwMode="auto">
          <a:xfrm flipV="1">
            <a:off x="2843808" y="1556792"/>
            <a:ext cx="3384375" cy="324036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126"/>
          <p:cNvSpPr>
            <a:spLocks noChangeShapeType="1"/>
          </p:cNvSpPr>
          <p:nvPr/>
        </p:nvSpPr>
        <p:spPr bwMode="auto">
          <a:xfrm>
            <a:off x="2843808" y="1556792"/>
            <a:ext cx="3384375" cy="324036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79"/>
          <p:cNvSpPr>
            <a:spLocks noChangeShapeType="1"/>
          </p:cNvSpPr>
          <p:nvPr/>
        </p:nvSpPr>
        <p:spPr bwMode="auto">
          <a:xfrm>
            <a:off x="2627785" y="3147492"/>
            <a:ext cx="360039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180"/>
          <p:cNvSpPr>
            <a:spLocks noChangeShapeType="1"/>
          </p:cNvSpPr>
          <p:nvPr/>
        </p:nvSpPr>
        <p:spPr bwMode="auto">
          <a:xfrm rot="5400000">
            <a:off x="2914698" y="3176972"/>
            <a:ext cx="324036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20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Name this shape</a:t>
            </a:r>
            <a:endParaRPr lang="en-GB" dirty="0"/>
          </a:p>
        </p:txBody>
      </p:sp>
      <p:sp>
        <p:nvSpPr>
          <p:cNvPr id="7" name="Freeform 17"/>
          <p:cNvSpPr>
            <a:spLocks/>
          </p:cNvSpPr>
          <p:nvPr/>
        </p:nvSpPr>
        <p:spPr bwMode="auto">
          <a:xfrm rot="10800000">
            <a:off x="3275856" y="1700807"/>
            <a:ext cx="2592288" cy="2952328"/>
          </a:xfrm>
          <a:custGeom>
            <a:avLst/>
            <a:gdLst>
              <a:gd name="T0" fmla="*/ 0 w 1056"/>
              <a:gd name="T1" fmla="*/ 264 h 1052"/>
              <a:gd name="T2" fmla="*/ 532 w 1056"/>
              <a:gd name="T3" fmla="*/ 0 h 1052"/>
              <a:gd name="T4" fmla="*/ 1056 w 1056"/>
              <a:gd name="T5" fmla="*/ 268 h 1052"/>
              <a:gd name="T6" fmla="*/ 516 w 1056"/>
              <a:gd name="T7" fmla="*/ 1052 h 1052"/>
              <a:gd name="T8" fmla="*/ 0 w 1056"/>
              <a:gd name="T9" fmla="*/ 264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1052">
                <a:moveTo>
                  <a:pt x="0" y="264"/>
                </a:moveTo>
                <a:lnTo>
                  <a:pt x="532" y="0"/>
                </a:lnTo>
                <a:lnTo>
                  <a:pt x="1056" y="268"/>
                </a:lnTo>
                <a:lnTo>
                  <a:pt x="516" y="1052"/>
                </a:lnTo>
                <a:lnTo>
                  <a:pt x="0" y="264"/>
                </a:lnTo>
                <a:close/>
              </a:path>
            </a:pathLst>
          </a:custGeom>
          <a:solidFill>
            <a:srgbClr val="FF0000"/>
          </a:solidFill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9512" y="5251847"/>
            <a:ext cx="3456384" cy="769441"/>
          </a:xfrm>
          <a:prstGeom prst="rect">
            <a:avLst/>
          </a:prstGeom>
          <a:noFill/>
          <a:ln w="76200">
            <a:solidFill>
              <a:srgbClr val="66FF33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parallelogram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5251847"/>
            <a:ext cx="1512168" cy="769441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kite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5251847"/>
            <a:ext cx="2664296" cy="769441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rhombus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604448" y="35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609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971</Words>
  <Application>Microsoft Macintosh PowerPoint</Application>
  <PresentationFormat>On-screen Show (4:3)</PresentationFormat>
  <Paragraphs>264</Paragraphs>
  <Slides>28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Comic Sans MS</vt:lpstr>
      <vt:lpstr>Ravie</vt:lpstr>
      <vt:lpstr>Times New Roman</vt:lpstr>
      <vt:lpstr>1_Office Theme</vt:lpstr>
      <vt:lpstr>PowerPoint Presentation</vt:lpstr>
      <vt:lpstr>Learning Goal</vt:lpstr>
      <vt:lpstr>Rotational Symmetry</vt:lpstr>
      <vt:lpstr>PowerPoint Presentation</vt:lpstr>
      <vt:lpstr>PowerPoint Presentation</vt:lpstr>
      <vt:lpstr>PowerPoint Presentation</vt:lpstr>
      <vt:lpstr>Activity 1 – Show me</vt:lpstr>
      <vt:lpstr>How many lines of reflective symmetry does this shape have?</vt:lpstr>
      <vt:lpstr>Name this shape</vt:lpstr>
      <vt:lpstr>How many angles are equal?</vt:lpstr>
      <vt:lpstr>How many pairs of parallel sides does this shape have?</vt:lpstr>
      <vt:lpstr>How many lines of reflective symmetry does this rectangle have?</vt:lpstr>
      <vt:lpstr>Name this shape</vt:lpstr>
      <vt:lpstr>How many lines of rotational symmetry does this shape have? </vt:lpstr>
      <vt:lpstr>Name this shape</vt:lpstr>
      <vt:lpstr>Name this shape</vt:lpstr>
      <vt:lpstr>PowerPoint Presentation</vt:lpstr>
      <vt:lpstr>Activity 2 – Quadrilateral investigation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Danetre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Haynes (Staff)</dc:creator>
  <cp:lastModifiedBy>Nicki George</cp:lastModifiedBy>
  <cp:revision>147</cp:revision>
  <cp:lastPrinted>2015-05-05T08:25:18Z</cp:lastPrinted>
  <dcterms:created xsi:type="dcterms:W3CDTF">2015-05-04T08:15:13Z</dcterms:created>
  <dcterms:modified xsi:type="dcterms:W3CDTF">2020-03-13T16:31:15Z</dcterms:modified>
</cp:coreProperties>
</file>